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Lst>
  <p:notesMasterIdLst>
    <p:notesMasterId r:id="rId30"/>
  </p:notesMasterIdLst>
  <p:handoutMasterIdLst>
    <p:handoutMasterId r:id="rId31"/>
  </p:handoutMasterIdLst>
  <p:sldIdLst>
    <p:sldId id="418" r:id="rId5"/>
    <p:sldId id="420" r:id="rId6"/>
    <p:sldId id="421" r:id="rId7"/>
    <p:sldId id="422" r:id="rId8"/>
    <p:sldId id="423" r:id="rId9"/>
    <p:sldId id="424" r:id="rId10"/>
    <p:sldId id="425" r:id="rId11"/>
    <p:sldId id="426" r:id="rId12"/>
    <p:sldId id="427" r:id="rId13"/>
    <p:sldId id="428" r:id="rId14"/>
    <p:sldId id="429" r:id="rId15"/>
    <p:sldId id="430" r:id="rId16"/>
    <p:sldId id="431" r:id="rId17"/>
    <p:sldId id="432" r:id="rId18"/>
    <p:sldId id="433" r:id="rId19"/>
    <p:sldId id="434" r:id="rId20"/>
    <p:sldId id="435" r:id="rId21"/>
    <p:sldId id="436" r:id="rId22"/>
    <p:sldId id="438" r:id="rId23"/>
    <p:sldId id="439" r:id="rId24"/>
    <p:sldId id="441" r:id="rId25"/>
    <p:sldId id="442" r:id="rId26"/>
    <p:sldId id="443" r:id="rId27"/>
    <p:sldId id="398" r:id="rId28"/>
    <p:sldId id="417" r:id="rId29"/>
  </p:sldIdLst>
  <p:sldSz cx="12192000" cy="6858000"/>
  <p:notesSz cx="6858000" cy="9144000"/>
  <p:embeddedFontLst>
    <p:embeddedFont>
      <p:font typeface="Tw Cen MT" panose="020B0602020104020603" pitchFamily="34" charset="0"/>
      <p:regular r:id="rId32"/>
      <p:bold r:id="rId33"/>
      <p:italic r:id="rId34"/>
      <p:boldItalic r:id="rId35"/>
    </p:embeddedFont>
    <p:embeddedFont>
      <p:font typeface="Open Sans" panose="020B0604020202020204" charset="0"/>
      <p:regular r:id="rId36"/>
      <p:bold r:id="rId37"/>
      <p:italic r:id="rId38"/>
      <p:boldItalic r:id="rId39"/>
    </p:embeddedFont>
    <p:embeddedFont>
      <p:font typeface="Segoe UI Light" panose="020B0502040204020203" pitchFamily="34" charset="0"/>
      <p:regular r:id="rId40"/>
      <p:italic r:id="rId41"/>
    </p:embeddedFont>
    <p:embeddedFont>
      <p:font typeface="Segoe UI" panose="020B0502040204020203" pitchFamily="34" charset="0"/>
      <p:regular r:id="rId42"/>
      <p:bold r:id="rId43"/>
      <p:italic r:id="rId44"/>
      <p:boldItalic r:id="rId45"/>
    </p:embeddedFont>
    <p:embeddedFont>
      <p:font typeface="Helvetica35-Thin" panose="020B0604020202020204" charset="0"/>
      <p:regular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FF"/>
    <a:srgbClr val="43536D"/>
    <a:srgbClr val="0C002A"/>
    <a:srgbClr val="130042"/>
    <a:srgbClr val="26034D"/>
    <a:srgbClr val="01DBFF"/>
    <a:srgbClr val="00DBFF"/>
    <a:srgbClr val="12003E"/>
    <a:srgbClr val="1721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5" autoAdjust="0"/>
    <p:restoredTop sz="81481" autoAdjust="0"/>
  </p:normalViewPr>
  <p:slideViewPr>
    <p:cSldViewPr snapToGrid="0">
      <p:cViewPr varScale="1">
        <p:scale>
          <a:sx n="86" d="100"/>
          <a:sy n="86" d="100"/>
        </p:scale>
        <p:origin x="504" y="77"/>
      </p:cViewPr>
      <p:guideLst>
        <p:guide pos="1232"/>
        <p:guide orient="horz" pos="1706"/>
        <p:guide orient="horz" pos="3838"/>
        <p:guide orient="horz" pos="1049"/>
      </p:guideLst>
    </p:cSldViewPr>
  </p:slideViewPr>
  <p:outlineViewPr>
    <p:cViewPr>
      <p:scale>
        <a:sx n="33" d="100"/>
        <a:sy n="33" d="100"/>
      </p:scale>
      <p:origin x="0" y="-748"/>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Soto Castro" userId="8b739d3f-700c-46c0-881a-5f916d036e10" providerId="ADAL" clId="{9FFF2217-1730-4306-BA1B-0A638D202CA8}"/>
    <pc:docChg chg="modMainMaster">
      <pc:chgData name="María Soto Castro" userId="8b739d3f-700c-46c0-881a-5f916d036e10" providerId="ADAL" clId="{9FFF2217-1730-4306-BA1B-0A638D202CA8}" dt="2017-11-03T13:59:57.269" v="20"/>
      <pc:docMkLst>
        <pc:docMk/>
      </pc:docMkLst>
      <pc:sldMasterChg chg="modSldLayout">
        <pc:chgData name="María Soto Castro" userId="8b739d3f-700c-46c0-881a-5f916d036e10" providerId="ADAL" clId="{9FFF2217-1730-4306-BA1B-0A638D202CA8}" dt="2017-11-03T13:59:57.269" v="20"/>
        <pc:sldMasterMkLst>
          <pc:docMk/>
          <pc:sldMasterMk cId="1210962845" sldId="2147483672"/>
        </pc:sldMasterMkLst>
        <pc:sldLayoutChg chg="modSp">
          <pc:chgData name="María Soto Castro" userId="8b739d3f-700c-46c0-881a-5f916d036e10" providerId="ADAL" clId="{9FFF2217-1730-4306-BA1B-0A638D202CA8}" dt="2017-11-03T13:59:57.269" v="20"/>
          <pc:sldLayoutMkLst>
            <pc:docMk/>
            <pc:sldMasterMk cId="1210962845" sldId="2147483672"/>
            <pc:sldLayoutMk cId="2892420350" sldId="2147483762"/>
          </pc:sldLayoutMkLst>
          <pc:spChg chg="mod">
            <ac:chgData name="María Soto Castro" userId="8b739d3f-700c-46c0-881a-5f916d036e10" providerId="ADAL" clId="{9FFF2217-1730-4306-BA1B-0A638D202CA8}" dt="2017-11-03T13:58:03.004" v="0" actId="20577"/>
            <ac:spMkLst>
              <pc:docMk/>
              <pc:sldMasterMk cId="1210962845" sldId="2147483672"/>
              <pc:sldLayoutMk cId="2892420350" sldId="2147483762"/>
              <ac:spMk id="19" creationId="{00000000-0000-0000-0000-000000000000}"/>
            </ac:spMkLst>
          </pc:spChg>
          <pc:spChg chg="mod">
            <ac:chgData name="María Soto Castro" userId="8b739d3f-700c-46c0-881a-5f916d036e10" providerId="ADAL" clId="{9FFF2217-1730-4306-BA1B-0A638D202CA8}" dt="2017-11-03T13:59:25.205" v="19" actId="14100"/>
            <ac:spMkLst>
              <pc:docMk/>
              <pc:sldMasterMk cId="1210962845" sldId="2147483672"/>
              <pc:sldLayoutMk cId="2892420350" sldId="2147483762"/>
              <ac:spMk id="22" creationId="{00000000-0000-0000-0000-000000000000}"/>
            </ac:spMkLst>
          </pc:spChg>
          <pc:spChg chg="mod">
            <ac:chgData name="María Soto Castro" userId="8b739d3f-700c-46c0-881a-5f916d036e10" providerId="ADAL" clId="{9FFF2217-1730-4306-BA1B-0A638D202CA8}" dt="2017-11-03T13:59:57.269" v="20"/>
            <ac:spMkLst>
              <pc:docMk/>
              <pc:sldMasterMk cId="1210962845" sldId="2147483672"/>
              <pc:sldLayoutMk cId="2892420350" sldId="2147483762"/>
              <ac:spMk id="3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16/02/2018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‹Nº›</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‹Nº›</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2</a:t>
            </a:fld>
            <a:endParaRPr lang="es-ES_tradnl"/>
          </a:p>
        </p:txBody>
      </p:sp>
    </p:spTree>
    <p:extLst>
      <p:ext uri="{BB962C8B-B14F-4D97-AF65-F5344CB8AC3E}">
        <p14:creationId xmlns:p14="http://schemas.microsoft.com/office/powerpoint/2010/main" val="152533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a:t>
            </a:fld>
            <a:endParaRPr lang="en-US"/>
          </a:p>
        </p:txBody>
      </p:sp>
    </p:spTree>
    <p:extLst>
      <p:ext uri="{BB962C8B-B14F-4D97-AF65-F5344CB8AC3E}">
        <p14:creationId xmlns:p14="http://schemas.microsoft.com/office/powerpoint/2010/main" val="268298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a:t>
            </a:fld>
            <a:endParaRPr lang="en-US"/>
          </a:p>
        </p:txBody>
      </p:sp>
    </p:spTree>
    <p:extLst>
      <p:ext uri="{BB962C8B-B14F-4D97-AF65-F5344CB8AC3E}">
        <p14:creationId xmlns:p14="http://schemas.microsoft.com/office/powerpoint/2010/main" val="22258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83986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74788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43420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349656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61972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2/16/2018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00600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
        <p:nvSpPr>
          <p:cNvPr id="14" name="Footer Placeholder 1">
            <a:extLst>
              <a:ext uri="{FF2B5EF4-FFF2-40B4-BE49-F238E27FC236}">
                <a16:creationId xmlns:a16="http://schemas.microsoft.com/office/drawing/2014/main" id="{A2EAD9A7-E54E-436C-8671-8A4DC9801B4D}"/>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8738726" y="6375468"/>
            <a:ext cx="1861224" cy="365125"/>
          </a:xfrm>
        </p:spPr>
        <p:txBody>
          <a:bodyPr/>
          <a:lstStyle>
            <a:lvl1pPr algn="l">
              <a:defRPr>
                <a:solidFill>
                  <a:srgbClr val="00D0FF"/>
                </a:solidFill>
              </a:defRPr>
            </a:lvl1pPr>
          </a:lstStyle>
          <a:p>
            <a:r>
              <a:rPr lang="es-ES" dirty="0"/>
              <a:t>@plainconcepts </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a:t>@plainconcepts #PlainConceptsTechDay</a:t>
            </a:r>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8806378D-BB11-447D-A159-DFA6D8F33C27}"/>
              </a:ext>
            </a:extLst>
          </p:cNvPr>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 </a:t>
            </a:r>
          </a:p>
        </p:txBody>
      </p:sp>
      <p:sp>
        <p:nvSpPr>
          <p:cNvPr id="6" name="Slide Number Placeholder 8">
            <a:extLst>
              <a:ext uri="{FF2B5EF4-FFF2-40B4-BE49-F238E27FC236}">
                <a16:creationId xmlns:a16="http://schemas.microsoft.com/office/drawing/2014/main" id="{E9A90DDB-80B3-4FA1-A895-63BAB5A92425}"/>
              </a:ext>
            </a:extLst>
          </p:cNvPr>
          <p:cNvSpPr>
            <a:spLocks noGrp="1"/>
          </p:cNvSpPr>
          <p:nvPr>
            <p:ph type="sldNum" sz="quarter" idx="11"/>
          </p:nvPr>
        </p:nvSpPr>
        <p:spPr>
          <a:xfrm>
            <a:off x="11245174" y="6375468"/>
            <a:ext cx="770106" cy="365125"/>
          </a:xfrm>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7" name="Graphic 5">
            <a:extLst>
              <a:ext uri="{FF2B5EF4-FFF2-40B4-BE49-F238E27FC236}">
                <a16:creationId xmlns:a16="http://schemas.microsoft.com/office/drawing/2014/main" id="{B4E6B8F4-0394-4699-B552-76CBC02944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45E52A04-049A-44BC-B6D5-3A969DF998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Gracias">
    <p:spTree>
      <p:nvGrpSpPr>
        <p:cNvPr id="1" name=""/>
        <p:cNvGrpSpPr/>
        <p:nvPr/>
      </p:nvGrpSpPr>
      <p:grpSpPr>
        <a:xfrm>
          <a:off x="0" y="0"/>
          <a:ext cx="0" cy="0"/>
          <a:chOff x="0" y="0"/>
          <a:chExt cx="0" cy="0"/>
        </a:xfrm>
      </p:grpSpPr>
      <p:pic>
        <p:nvPicPr>
          <p:cNvPr id="10"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d’Urgell 240 4º 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81639" cy="1384995"/>
          </a:xfrm>
          <a:prstGeom prst="rect">
            <a:avLst/>
          </a:prstGeom>
          <a:noFill/>
        </p:spPr>
        <p:txBody>
          <a:bodyPr wrap="squar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0" i="0" kern="1200" dirty="0">
                <a:solidFill>
                  <a:schemeClr val="bg1"/>
                </a:solidFill>
                <a:effectLst/>
                <a:latin typeface="+mn-lt"/>
                <a:ea typeface="+mn-ea"/>
                <a:cs typeface="+mn-cs"/>
              </a:rPr>
              <a:t>T. (+34) 600 58 75 43</a:t>
            </a:r>
          </a:p>
          <a:p>
            <a:pPr algn="ctr"/>
            <a:endParaRPr lang="es-ES" sz="1400" b="0" i="0" kern="1200" dirty="0">
              <a:solidFill>
                <a:schemeClr val="bg1"/>
              </a:solidFill>
              <a:effectLst/>
              <a:latin typeface="+mn-lt"/>
              <a:ea typeface="+mn-ea"/>
              <a:cs typeface="+mn-cs"/>
            </a:endParaRPr>
          </a:p>
          <a:p>
            <a:pPr algn="ctr"/>
            <a:endParaRPr lang="es-ES" sz="1400" b="0" i="0" kern="1200" dirty="0">
              <a:solidFill>
                <a:schemeClr val="bg1"/>
              </a:solidFill>
              <a:effectLst/>
              <a:latin typeface="+mn-lt"/>
              <a:ea typeface="+mn-ea"/>
              <a:cs typeface="+mn-cs"/>
            </a:endParaRPr>
          </a:p>
        </p:txBody>
      </p:sp>
      <p:pic>
        <p:nvPicPr>
          <p:cNvPr id="23" name="Graphic 2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95521" y="5427359"/>
            <a:ext cx="1797352" cy="954107"/>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8201 164th Ave NE</a:t>
            </a:r>
          </a:p>
          <a:p>
            <a:pPr algn="ctr"/>
            <a:r>
              <a:rPr lang="en-US" sz="1400" b="0" i="0" kern="1200" dirty="0">
                <a:solidFill>
                  <a:schemeClr val="bg1"/>
                </a:solidFill>
                <a:effectLst/>
                <a:latin typeface="+mn-lt"/>
                <a:ea typeface="+mn-ea"/>
                <a:cs typeface="+mn-cs"/>
              </a:rPr>
              <a:t>Redmond, WA 98052</a:t>
            </a:r>
          </a:p>
          <a:p>
            <a:pPr algn="ctr"/>
            <a:r>
              <a:rPr lang="en-US" sz="1400" b="0" i="0" kern="1200" dirty="0">
                <a:solidFill>
                  <a:schemeClr val="bg1"/>
                </a:solidFill>
                <a:effectLst/>
                <a:latin typeface="+mn-lt"/>
                <a:ea typeface="+mn-ea"/>
                <a:cs typeface="+mn-cs"/>
              </a:rPr>
              <a:t>Washington</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28924203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8" name="Footer Placeholder 1">
            <a:extLst>
              <a:ext uri="{FF2B5EF4-FFF2-40B4-BE49-F238E27FC236}">
                <a16:creationId xmlns:a16="http://schemas.microsoft.com/office/drawing/2014/main" id="{D87113FF-EB51-4A62-B57C-3D7C4D13F18E}"/>
              </a:ext>
            </a:extLst>
          </p:cNvPr>
          <p:cNvSpPr txBox="1">
            <a:spLocks/>
          </p:cNvSpPr>
          <p:nvPr userDrawn="1"/>
        </p:nvSpPr>
        <p:spPr>
          <a:xfrm>
            <a:off x="216262" y="6356350"/>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16/02/2018</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3986355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3136330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6"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1345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‹Nº›</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sp>
        <p:nvSpPr>
          <p:cNvPr id="8" name="Footer Placeholder 1">
            <a:extLst>
              <a:ext uri="{FF2B5EF4-FFF2-40B4-BE49-F238E27FC236}">
                <a16:creationId xmlns:a16="http://schemas.microsoft.com/office/drawing/2014/main" id="{2BA92C58-CEA0-4BD1-9D69-0E928B894EB2}"/>
              </a:ext>
            </a:extLst>
          </p:cNvPr>
          <p:cNvSpPr txBox="1">
            <a:spLocks/>
          </p:cNvSpPr>
          <p:nvPr userDrawn="1"/>
        </p:nvSpPr>
        <p:spPr>
          <a:xfrm>
            <a:off x="1663947" y="6356348"/>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D0FF"/>
                </a:solidFill>
              </a:rPr>
              <a:t>#</a:t>
            </a:r>
            <a:r>
              <a:rPr lang="es-ES" dirty="0" err="1">
                <a:solidFill>
                  <a:srgbClr val="00D0FF"/>
                </a:solidFill>
              </a:rPr>
              <a:t>PlainConceptsTechDay</a:t>
            </a:r>
            <a:endParaRPr lang="es-ES"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‹Nº›</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onent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8" name="Footer Placeholder 1">
            <a:extLst>
              <a:ext uri="{FF2B5EF4-FFF2-40B4-BE49-F238E27FC236}">
                <a16:creationId xmlns:a16="http://schemas.microsoft.com/office/drawing/2014/main" id="{359E2ADF-2E52-4369-A61A-2AD3A0B904D8}"/>
              </a:ext>
            </a:extLst>
          </p:cNvPr>
          <p:cNvSpPr txBox="1">
            <a:spLocks/>
          </p:cNvSpPr>
          <p:nvPr userDrawn="1"/>
        </p:nvSpPr>
        <p:spPr>
          <a:xfrm>
            <a:off x="2311998" y="6274871"/>
            <a:ext cx="25777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solidFill>
                <a:srgbClr val="00D0FF"/>
              </a:solidFill>
            </a:endParaRPr>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r>
              <a:rPr lang="es-ES" dirty="0"/>
              <a:t>@plainconcepts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‹Nº›</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s-ES"/>
              <a:t>@plainconcepts #PlainConceptsTechDay</a:t>
            </a:r>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‹Nº›</a:t>
            </a:fld>
            <a:endParaRPr lang="es-ES" dirty="0"/>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62" r:id="rId19"/>
    <p:sldLayoutId id="2147483767" r:id="rId20"/>
    <p:sldLayoutId id="2147483768" r:id="rId21"/>
    <p:sldLayoutId id="2147483769" r:id="rId22"/>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r>
              <a:rPr lang="es-ES" dirty="0"/>
              <a:t>22.02.2018</a:t>
            </a:r>
          </a:p>
        </p:txBody>
      </p:sp>
      <p:sp>
        <p:nvSpPr>
          <p:cNvPr id="78" name="Title 77"/>
          <p:cNvSpPr>
            <a:spLocks noGrp="1"/>
          </p:cNvSpPr>
          <p:nvPr>
            <p:ph type="title"/>
          </p:nvPr>
        </p:nvSpPr>
        <p:spPr/>
        <p:txBody>
          <a:bodyPr/>
          <a:lstStyle/>
          <a:p>
            <a:r>
              <a:rPr lang="es-ES" b="1" dirty="0"/>
              <a:t>Aprendiendo Xamarin!</a:t>
            </a:r>
          </a:p>
        </p:txBody>
      </p:sp>
      <p:sp>
        <p:nvSpPr>
          <p:cNvPr id="4" name="Text Placeholder 3"/>
          <p:cNvSpPr>
            <a:spLocks noGrp="1"/>
          </p:cNvSpPr>
          <p:nvPr>
            <p:ph type="body" sz="quarter" idx="15"/>
          </p:nvPr>
        </p:nvSpPr>
        <p:spPr/>
        <p:txBody>
          <a:bodyPr/>
          <a:lstStyle/>
          <a:p>
            <a:r>
              <a:rPr lang="es-ES" dirty="0"/>
              <a:t>JAVIER SUÁREZ RUIZ</a:t>
            </a:r>
          </a:p>
        </p:txBody>
      </p:sp>
      <p:sp>
        <p:nvSpPr>
          <p:cNvPr id="5" name="Text Placeholder 4"/>
          <p:cNvSpPr>
            <a:spLocks noGrp="1"/>
          </p:cNvSpPr>
          <p:nvPr>
            <p:ph type="body" sz="quarter" idx="16"/>
          </p:nvPr>
        </p:nvSpPr>
        <p:spPr>
          <a:xfrm>
            <a:off x="5272215" y="4058426"/>
            <a:ext cx="5865340" cy="584775"/>
          </a:xfrm>
        </p:spPr>
        <p:txBody>
          <a:bodyPr/>
          <a:lstStyle/>
          <a:p>
            <a:r>
              <a:rPr lang="es-ES" dirty="0"/>
              <a:t>Concurso</a:t>
            </a:r>
          </a:p>
        </p:txBody>
      </p:sp>
      <p:sp>
        <p:nvSpPr>
          <p:cNvPr id="6" name="Text Placeholder 5"/>
          <p:cNvSpPr>
            <a:spLocks noGrp="1"/>
          </p:cNvSpPr>
          <p:nvPr>
            <p:ph type="body" sz="quarter" idx="17"/>
          </p:nvPr>
        </p:nvSpPr>
        <p:spPr/>
        <p:txBody>
          <a:bodyPr/>
          <a:lstStyle/>
          <a:p>
            <a:r>
              <a:rPr lang="es-ES" dirty="0"/>
              <a:t>XAMARIN TEAM LEAD </a:t>
            </a:r>
          </a:p>
        </p:txBody>
      </p:sp>
    </p:spTree>
    <p:extLst>
      <p:ext uri="{BB962C8B-B14F-4D97-AF65-F5344CB8AC3E}">
        <p14:creationId xmlns:p14="http://schemas.microsoft.com/office/powerpoint/2010/main" val="42418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Se </a:t>
            </a:r>
            <a:r>
              <a:rPr lang="en-US" sz="4000" dirty="0" err="1"/>
              <a:t>debe</a:t>
            </a:r>
            <a:r>
              <a:rPr lang="en-US" sz="4000" dirty="0"/>
              <a:t> </a:t>
            </a:r>
            <a:r>
              <a:rPr lang="en-US" sz="4000" dirty="0" err="1"/>
              <a:t>llamar</a:t>
            </a:r>
            <a:r>
              <a:rPr lang="en-US" sz="4000" dirty="0"/>
              <a:t> a _______________ antes de </a:t>
            </a:r>
            <a:r>
              <a:rPr lang="en-US" sz="4000" dirty="0" err="1"/>
              <a:t>usar</a:t>
            </a:r>
            <a:r>
              <a:rPr lang="en-US" sz="4000" dirty="0"/>
              <a:t> Xamarin.Forms</a:t>
            </a:r>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2400" dirty="0" err="1">
                <a:latin typeface="Calibri" pitchFamily="34" charset="0"/>
              </a:rPr>
              <a:t>Forms.Initialize</a:t>
            </a:r>
            <a:endParaRPr lang="en-US" sz="24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400" dirty="0" err="1">
                <a:latin typeface="Calibri" pitchFamily="34" charset="0"/>
              </a:rPr>
              <a:t>Forms.Init</a:t>
            </a:r>
            <a:endParaRPr lang="en-US" sz="2800" dirty="0">
              <a:latin typeface="Calibri" pitchFamily="34" charset="0"/>
            </a:endParaRPr>
          </a:p>
        </p:txBody>
      </p:sp>
    </p:spTree>
    <p:extLst>
      <p:ext uri="{BB962C8B-B14F-4D97-AF65-F5344CB8AC3E}">
        <p14:creationId xmlns:p14="http://schemas.microsoft.com/office/powerpoint/2010/main" val="4288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2293"/>
            <a:ext cx="10972800" cy="1143000"/>
          </a:xfrm>
        </p:spPr>
        <p:txBody>
          <a:bodyPr rtlCol="0">
            <a:normAutofit fontScale="90000"/>
          </a:bodyPr>
          <a:lstStyle/>
          <a:p>
            <a:pPr>
              <a:defRPr/>
            </a:pPr>
            <a:r>
              <a:rPr lang="en-US" sz="4000" dirty="0"/>
              <a:t>¿</a:t>
            </a:r>
            <a:r>
              <a:rPr lang="en-US" sz="4000" dirty="0" err="1"/>
              <a:t>Qué</a:t>
            </a:r>
            <a:r>
              <a:rPr lang="en-US" sz="4000" dirty="0"/>
              <a:t> patron </a:t>
            </a:r>
            <a:r>
              <a:rPr lang="en-US" sz="4000" dirty="0" err="1"/>
              <a:t>solemos</a:t>
            </a:r>
            <a:r>
              <a:rPr lang="en-US" sz="4000" dirty="0"/>
              <a:t> </a:t>
            </a:r>
            <a:r>
              <a:rPr lang="en-US" sz="4000" dirty="0" err="1"/>
              <a:t>aplicar</a:t>
            </a:r>
            <a:r>
              <a:rPr lang="en-US" sz="4000" dirty="0"/>
              <a:t> </a:t>
            </a:r>
            <a:r>
              <a:rPr lang="en-US" sz="4000" dirty="0" err="1"/>
              <a:t>en</a:t>
            </a:r>
            <a:r>
              <a:rPr lang="en-US" sz="4000" dirty="0"/>
              <a:t> el Desarrollo de </a:t>
            </a:r>
            <a:r>
              <a:rPr lang="en-US" sz="4000" dirty="0" err="1"/>
              <a:t>nuestras</a:t>
            </a:r>
            <a:r>
              <a:rPr lang="en-US" sz="4000" dirty="0"/>
              <a:t> Apps </a:t>
            </a:r>
            <a:r>
              <a:rPr lang="en-US" sz="4000" dirty="0" err="1"/>
              <a:t>Xamarin.Forms</a:t>
            </a:r>
            <a:r>
              <a:rPr lang="en-US" sz="4000" dirty="0"/>
              <a:t>?</a:t>
            </a:r>
            <a:br>
              <a:rPr lang="en-US" sz="4000" dirty="0"/>
            </a:br>
            <a:endParaRPr lang="en-US"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A. </a:t>
            </a:r>
            <a:r>
              <a:rPr lang="es-ES" dirty="0"/>
              <a:t>MVC</a:t>
            </a:r>
            <a:endParaRPr lang="en-US" sz="1600" b="1"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B. </a:t>
            </a:r>
            <a:r>
              <a:rPr lang="es-ES" dirty="0"/>
              <a:t>MVVM</a:t>
            </a:r>
            <a:endParaRPr lang="en-US" sz="2800" b="1" dirty="0">
              <a:latin typeface="Calibri" pitchFamily="34" charset="0"/>
            </a:endParaRPr>
          </a:p>
        </p:txBody>
      </p:sp>
    </p:spTree>
    <p:extLst>
      <p:ext uri="{BB962C8B-B14F-4D97-AF65-F5344CB8AC3E}">
        <p14:creationId xmlns:p14="http://schemas.microsoft.com/office/powerpoint/2010/main" val="1491836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4538"/>
            <a:ext cx="10972800" cy="1143000"/>
          </a:xfrm>
        </p:spPr>
        <p:txBody>
          <a:bodyPr rtlCol="0">
            <a:noAutofit/>
          </a:bodyPr>
          <a:lstStyle/>
          <a:p>
            <a:pPr>
              <a:defRPr/>
            </a:pPr>
            <a:r>
              <a:rPr lang="en-US" sz="4000" dirty="0" err="1"/>
              <a:t>En</a:t>
            </a:r>
            <a:r>
              <a:rPr lang="en-US" sz="4000" dirty="0"/>
              <a:t> X.F para </a:t>
            </a:r>
            <a:r>
              <a:rPr lang="en-US" sz="4000" dirty="0" err="1"/>
              <a:t>establecer</a:t>
            </a:r>
            <a:r>
              <a:rPr lang="en-US" sz="4000" dirty="0"/>
              <a:t> la </a:t>
            </a:r>
            <a:r>
              <a:rPr lang="en-US" sz="4000" dirty="0" err="1"/>
              <a:t>página</a:t>
            </a:r>
            <a:r>
              <a:rPr lang="en-US" sz="4000" dirty="0"/>
              <a:t> a la que se </a:t>
            </a:r>
            <a:r>
              <a:rPr lang="en-US" sz="4000" dirty="0" err="1"/>
              <a:t>realiza</a:t>
            </a:r>
            <a:r>
              <a:rPr lang="en-US" sz="4000" dirty="0"/>
              <a:t> la </a:t>
            </a:r>
            <a:r>
              <a:rPr lang="en-US" sz="4000" dirty="0" err="1"/>
              <a:t>navegación</a:t>
            </a:r>
            <a:r>
              <a:rPr lang="en-US" sz="4000" dirty="0"/>
              <a:t> </a:t>
            </a:r>
            <a:r>
              <a:rPr lang="en-US" sz="4000" dirty="0" err="1"/>
              <a:t>inicial</a:t>
            </a:r>
            <a:r>
              <a:rPr lang="en-US" sz="4000" dirty="0"/>
              <a:t> </a:t>
            </a:r>
            <a:r>
              <a:rPr lang="en-US" sz="4000" dirty="0" err="1"/>
              <a:t>debemos</a:t>
            </a:r>
            <a:r>
              <a:rPr lang="en-US" sz="4000" dirty="0"/>
              <a:t> </a:t>
            </a:r>
            <a:r>
              <a:rPr lang="en-US" sz="4000" dirty="0" err="1"/>
              <a:t>llamar</a:t>
            </a:r>
            <a:r>
              <a:rPr lang="en-US" sz="4000" dirty="0"/>
              <a:t> a…</a:t>
            </a:r>
            <a:br>
              <a:rPr lang="en-US" sz="4000" dirty="0"/>
            </a:br>
            <a:endParaRPr lang="en-US" sz="4000" dirty="0"/>
          </a:p>
        </p:txBody>
      </p:sp>
      <p:sp>
        <p:nvSpPr>
          <p:cNvPr id="4" name="TextBox 3"/>
          <p:cNvSpPr txBox="1">
            <a:spLocks noChangeArrowheads="1"/>
          </p:cNvSpPr>
          <p:nvPr/>
        </p:nvSpPr>
        <p:spPr bwMode="auto">
          <a:xfrm>
            <a:off x="2514600" y="2006601"/>
            <a:ext cx="3104321" cy="1631216"/>
          </a:xfrm>
          <a:prstGeom prst="rect">
            <a:avLst/>
          </a:prstGeom>
          <a:noFill/>
          <a:ln w="28575">
            <a:solidFill>
              <a:srgbClr val="FF0000"/>
            </a:solidFill>
            <a:miter lim="800000"/>
            <a:headEnd/>
            <a:tailEnd/>
          </a:ln>
        </p:spPr>
        <p:txBody>
          <a:bodyPr wrap="square">
            <a:spAutoFit/>
          </a:bodyPr>
          <a:lstStyle/>
          <a:p>
            <a:pPr algn="ctr"/>
            <a:r>
              <a:rPr lang="en-US" sz="3600" dirty="0">
                <a:latin typeface="Calibri" pitchFamily="34" charset="0"/>
              </a:rPr>
              <a:t>A. </a:t>
            </a:r>
            <a:r>
              <a:rPr lang="en-US" sz="3200" dirty="0" err="1">
                <a:latin typeface="Calibri" pitchFamily="34" charset="0"/>
              </a:rPr>
              <a:t>Application.MainPage</a:t>
            </a:r>
            <a:endParaRPr lang="en-US" sz="2000" dirty="0">
              <a:latin typeface="Calibri" pitchFamily="34" charset="0"/>
            </a:endParaRPr>
          </a:p>
        </p:txBody>
      </p:sp>
      <p:sp>
        <p:nvSpPr>
          <p:cNvPr id="5" name="TextBox 4"/>
          <p:cNvSpPr txBox="1">
            <a:spLocks noChangeArrowheads="1"/>
          </p:cNvSpPr>
          <p:nvPr/>
        </p:nvSpPr>
        <p:spPr bwMode="auto">
          <a:xfrm>
            <a:off x="5791201" y="2006601"/>
            <a:ext cx="3697356" cy="1138773"/>
          </a:xfrm>
          <a:prstGeom prst="rect">
            <a:avLst/>
          </a:prstGeom>
          <a:noFill/>
          <a:ln w="28575">
            <a:solidFill>
              <a:srgbClr val="FF0000"/>
            </a:solidFill>
            <a:miter lim="800000"/>
            <a:headEnd/>
            <a:tailEnd/>
          </a:ln>
        </p:spPr>
        <p:txBody>
          <a:bodyPr wrap="square">
            <a:spAutoFit/>
          </a:bodyPr>
          <a:lstStyle/>
          <a:p>
            <a:pPr algn="ctr"/>
            <a:r>
              <a:rPr lang="en-US" sz="3600" dirty="0">
                <a:latin typeface="Calibri" pitchFamily="34" charset="0"/>
              </a:rPr>
              <a:t>B. </a:t>
            </a:r>
            <a:r>
              <a:rPr lang="en-US" sz="3200" dirty="0" err="1">
                <a:latin typeface="Calibri" pitchFamily="34" charset="0"/>
              </a:rPr>
              <a:t>Application.FirstPage</a:t>
            </a:r>
            <a:endParaRPr lang="en-US" sz="3200" dirty="0">
              <a:latin typeface="Calibri" pitchFamily="34" charset="0"/>
            </a:endParaRPr>
          </a:p>
        </p:txBody>
      </p:sp>
    </p:spTree>
    <p:extLst>
      <p:ext uri="{BB962C8B-B14F-4D97-AF65-F5344CB8AC3E}">
        <p14:creationId xmlns:p14="http://schemas.microsoft.com/office/powerpoint/2010/main" val="422508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46914E-7 L 0.00434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6682"/>
            <a:ext cx="10972800" cy="1143000"/>
          </a:xfrm>
        </p:spPr>
        <p:txBody>
          <a:bodyPr rtlCol="0">
            <a:normAutofit fontScale="90000"/>
          </a:bodyPr>
          <a:lstStyle/>
          <a:p>
            <a:pPr>
              <a:defRPr/>
            </a:pPr>
            <a:r>
              <a:rPr lang="en-US" sz="4000" dirty="0"/>
              <a:t>¿</a:t>
            </a:r>
            <a:r>
              <a:rPr lang="en-US" sz="4000" dirty="0" err="1"/>
              <a:t>Qué</a:t>
            </a:r>
            <a:r>
              <a:rPr lang="en-US" sz="4000" dirty="0"/>
              <a:t> </a:t>
            </a:r>
            <a:r>
              <a:rPr lang="en-US" sz="4000" dirty="0" err="1"/>
              <a:t>lenguaje</a:t>
            </a:r>
            <a:r>
              <a:rPr lang="en-US" sz="4000" dirty="0"/>
              <a:t> </a:t>
            </a:r>
            <a:r>
              <a:rPr lang="en-US" sz="4000" dirty="0" err="1"/>
              <a:t>utilizamos</a:t>
            </a:r>
            <a:r>
              <a:rPr lang="en-US" sz="4000" dirty="0"/>
              <a:t> para </a:t>
            </a:r>
            <a:r>
              <a:rPr lang="en-US" sz="4000" dirty="0" err="1"/>
              <a:t>desarrollar</a:t>
            </a:r>
            <a:r>
              <a:rPr lang="en-US" sz="4000" dirty="0"/>
              <a:t> la </a:t>
            </a:r>
            <a:r>
              <a:rPr lang="en-US" sz="4000" dirty="0" err="1"/>
              <a:t>lógica</a:t>
            </a:r>
            <a:r>
              <a:rPr lang="en-US" sz="4000" dirty="0"/>
              <a:t> </a:t>
            </a:r>
            <a:r>
              <a:rPr lang="en-US" sz="4000" dirty="0" err="1"/>
              <a:t>en</a:t>
            </a:r>
            <a:r>
              <a:rPr lang="en-US" sz="4000" dirty="0"/>
              <a:t> </a:t>
            </a:r>
            <a:r>
              <a:rPr lang="en-US" sz="4000" dirty="0" err="1"/>
              <a:t>Xamarin.Forms</a:t>
            </a:r>
            <a:r>
              <a:rPr lang="en-US" sz="4000" dirty="0"/>
              <a:t>?</a:t>
            </a:r>
            <a:br>
              <a:rPr lang="en-US" sz="4000" dirty="0"/>
            </a:br>
            <a:endParaRPr lang="en-US"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A. </a:t>
            </a:r>
            <a:r>
              <a:rPr lang="es-ES" dirty="0"/>
              <a:t>C#</a:t>
            </a:r>
            <a:endParaRPr lang="en-US" sz="1600" b="1" dirty="0">
              <a:latin typeface="Calibri" pitchFamily="34" charset="0"/>
            </a:endParaRPr>
          </a:p>
        </p:txBody>
      </p:sp>
      <p:sp>
        <p:nvSpPr>
          <p:cNvPr id="5" name="TextBox 4"/>
          <p:cNvSpPr txBox="1">
            <a:spLocks noChangeArrowheads="1"/>
          </p:cNvSpPr>
          <p:nvPr/>
        </p:nvSpPr>
        <p:spPr bwMode="auto">
          <a:xfrm>
            <a:off x="5791200" y="2006601"/>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B. </a:t>
            </a:r>
            <a:r>
              <a:rPr lang="es-ES" dirty="0"/>
              <a:t>Varias opciones</a:t>
            </a:r>
            <a:endParaRPr lang="en-US" sz="2800" b="1" dirty="0">
              <a:latin typeface="Calibri" pitchFamily="34" charset="0"/>
            </a:endParaRPr>
          </a:p>
        </p:txBody>
      </p:sp>
    </p:spTree>
    <p:extLst>
      <p:ext uri="{BB962C8B-B14F-4D97-AF65-F5344CB8AC3E}">
        <p14:creationId xmlns:p14="http://schemas.microsoft.com/office/powerpoint/2010/main" val="335356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a:t>
            </a:r>
            <a:r>
              <a:rPr lang="en-US" sz="4000" dirty="0" err="1"/>
              <a:t>Qué</a:t>
            </a:r>
            <a:r>
              <a:rPr lang="en-US" sz="4000" dirty="0"/>
              <a:t> </a:t>
            </a:r>
            <a:r>
              <a:rPr lang="en-US" sz="4000" dirty="0" err="1"/>
              <a:t>utilizamos</a:t>
            </a:r>
            <a:r>
              <a:rPr lang="en-US" sz="4000" dirty="0"/>
              <a:t> para </a:t>
            </a:r>
            <a:r>
              <a:rPr lang="en-US" sz="4000" dirty="0" err="1"/>
              <a:t>aplicar</a:t>
            </a:r>
            <a:r>
              <a:rPr lang="en-US" sz="4000" dirty="0"/>
              <a:t> </a:t>
            </a:r>
            <a:r>
              <a:rPr lang="en-US" sz="4000" dirty="0" err="1"/>
              <a:t>cambios</a:t>
            </a:r>
            <a:r>
              <a:rPr lang="en-US" sz="4000" dirty="0"/>
              <a:t> </a:t>
            </a:r>
            <a:r>
              <a:rPr lang="en-US" sz="4000" dirty="0" err="1"/>
              <a:t>específos</a:t>
            </a:r>
            <a:r>
              <a:rPr lang="en-US" sz="4000" dirty="0"/>
              <a:t> </a:t>
            </a:r>
            <a:r>
              <a:rPr lang="en-US" sz="4000" dirty="0" err="1"/>
              <a:t>en</a:t>
            </a:r>
            <a:r>
              <a:rPr lang="en-US" sz="4000" dirty="0"/>
              <a:t> la UI </a:t>
            </a:r>
            <a:r>
              <a:rPr lang="en-US" sz="4000" dirty="0" err="1"/>
              <a:t>por</a:t>
            </a:r>
            <a:r>
              <a:rPr lang="en-US" sz="4000" dirty="0"/>
              <a:t> </a:t>
            </a:r>
            <a:r>
              <a:rPr lang="en-US" sz="4000" dirty="0" err="1"/>
              <a:t>plataforma</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1"/>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err="1">
                <a:latin typeface="Calibri" pitchFamily="34" charset="0"/>
              </a:rPr>
              <a:t>OnPlatform</a:t>
            </a:r>
            <a:endParaRPr lang="en-US" sz="20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err="1">
                <a:latin typeface="Calibri" pitchFamily="34" charset="0"/>
              </a:rPr>
              <a:t>OnIdiom</a:t>
            </a:r>
            <a:endParaRPr lang="en-US" sz="2800" dirty="0">
              <a:latin typeface="Calibri" pitchFamily="34" charset="0"/>
            </a:endParaRPr>
          </a:p>
        </p:txBody>
      </p:sp>
    </p:spTree>
    <p:extLst>
      <p:ext uri="{BB962C8B-B14F-4D97-AF65-F5344CB8AC3E}">
        <p14:creationId xmlns:p14="http://schemas.microsoft.com/office/powerpoint/2010/main" val="56034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a:t>
            </a:r>
            <a:r>
              <a:rPr lang="en-US" sz="4000" dirty="0" err="1"/>
              <a:t>Todo</a:t>
            </a:r>
            <a:r>
              <a:rPr lang="en-US" sz="4000" dirty="0"/>
              <a:t> el </a:t>
            </a:r>
            <a:r>
              <a:rPr lang="en-US" sz="4000" dirty="0" err="1"/>
              <a:t>código</a:t>
            </a:r>
            <a:r>
              <a:rPr lang="en-US" sz="4000" dirty="0"/>
              <a:t> de Xamarin </a:t>
            </a:r>
            <a:r>
              <a:rPr lang="en-US" sz="4000" dirty="0" err="1"/>
              <a:t>es</a:t>
            </a:r>
            <a:r>
              <a:rPr lang="en-US" sz="4000" dirty="0"/>
              <a:t> 100% </a:t>
            </a:r>
            <a:r>
              <a:rPr lang="en-US" sz="4000" dirty="0" err="1"/>
              <a:t>compartido</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a:latin typeface="Calibri" pitchFamily="34" charset="0"/>
              </a:rPr>
              <a:t>No</a:t>
            </a:r>
            <a:endParaRPr lang="en-US" sz="20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a:latin typeface="Calibri" pitchFamily="34" charset="0"/>
              </a:rPr>
              <a:t>Si</a:t>
            </a:r>
          </a:p>
        </p:txBody>
      </p:sp>
    </p:spTree>
    <p:extLst>
      <p:ext uri="{BB962C8B-B14F-4D97-AF65-F5344CB8AC3E}">
        <p14:creationId xmlns:p14="http://schemas.microsoft.com/office/powerpoint/2010/main" val="404134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4000" dirty="0"/>
              <a:t>¿</a:t>
            </a:r>
            <a:r>
              <a:rPr lang="en-US" sz="4000" dirty="0" err="1"/>
              <a:t>Qué</a:t>
            </a:r>
            <a:r>
              <a:rPr lang="en-US" sz="4000" dirty="0"/>
              <a:t> control no </a:t>
            </a:r>
            <a:r>
              <a:rPr lang="en-US" sz="4000" dirty="0" err="1"/>
              <a:t>existe</a:t>
            </a:r>
            <a:r>
              <a:rPr lang="en-US" sz="4000" dirty="0"/>
              <a:t> </a:t>
            </a:r>
            <a:r>
              <a:rPr lang="en-US" sz="4000" dirty="0" err="1"/>
              <a:t>en</a:t>
            </a:r>
            <a:r>
              <a:rPr lang="en-US" sz="4000" dirty="0"/>
              <a:t> Xamarin.Forms?</a:t>
            </a:r>
            <a:br>
              <a:rPr lang="en-US" sz="4000" dirty="0"/>
            </a:br>
            <a:endParaRPr lang="en-US"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A. </a:t>
            </a:r>
            <a:r>
              <a:rPr lang="es-ES" dirty="0" err="1"/>
              <a:t>ListView</a:t>
            </a:r>
            <a:endParaRPr lang="en-US" sz="1600" b="1"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B. </a:t>
            </a:r>
            <a:r>
              <a:rPr lang="es-ES" dirty="0" err="1"/>
              <a:t>ListBox</a:t>
            </a:r>
            <a:endParaRPr lang="en-US" sz="2800" b="1" dirty="0">
              <a:latin typeface="Calibri" pitchFamily="34" charset="0"/>
            </a:endParaRPr>
          </a:p>
        </p:txBody>
      </p:sp>
    </p:spTree>
    <p:extLst>
      <p:ext uri="{BB962C8B-B14F-4D97-AF65-F5344CB8AC3E}">
        <p14:creationId xmlns:p14="http://schemas.microsoft.com/office/powerpoint/2010/main" val="94059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¿Xamarin Live Player </a:t>
            </a:r>
            <a:r>
              <a:rPr lang="en-US" sz="4000" dirty="0" err="1"/>
              <a:t>permite</a:t>
            </a:r>
            <a:r>
              <a:rPr lang="en-US" sz="4000" dirty="0"/>
              <a:t> </a:t>
            </a:r>
            <a:r>
              <a:rPr lang="en-US" sz="4000" dirty="0" err="1"/>
              <a:t>lanzar</a:t>
            </a:r>
            <a:r>
              <a:rPr lang="en-US" sz="4000" dirty="0"/>
              <a:t> Apps iOS sin </a:t>
            </a:r>
            <a:r>
              <a:rPr lang="en-US" sz="4000" dirty="0" err="1"/>
              <a:t>conexión</a:t>
            </a:r>
            <a:r>
              <a:rPr lang="en-US" sz="4000" dirty="0"/>
              <a:t> a un Mac?</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a:latin typeface="Calibri" pitchFamily="34" charset="0"/>
              </a:rPr>
              <a:t>Si</a:t>
            </a:r>
            <a:endParaRPr lang="en-US" sz="20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a:latin typeface="Calibri" pitchFamily="34" charset="0"/>
              </a:rPr>
              <a:t>No</a:t>
            </a:r>
          </a:p>
        </p:txBody>
      </p:sp>
    </p:spTree>
    <p:extLst>
      <p:ext uri="{BB962C8B-B14F-4D97-AF65-F5344CB8AC3E}">
        <p14:creationId xmlns:p14="http://schemas.microsoft.com/office/powerpoint/2010/main" val="315583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0009"/>
            <a:ext cx="10972800" cy="1143000"/>
          </a:xfrm>
        </p:spPr>
        <p:txBody>
          <a:bodyPr rtlCol="0">
            <a:noAutofit/>
          </a:bodyPr>
          <a:lstStyle/>
          <a:p>
            <a:pPr>
              <a:defRPr/>
            </a:pPr>
            <a:r>
              <a:rPr lang="en-US" sz="4000" dirty="0"/>
              <a:t>¿</a:t>
            </a:r>
            <a:r>
              <a:rPr lang="en-US" sz="4000" dirty="0" err="1"/>
              <a:t>Qué</a:t>
            </a:r>
            <a:r>
              <a:rPr lang="en-US" sz="4000" dirty="0"/>
              <a:t> </a:t>
            </a:r>
            <a:r>
              <a:rPr lang="en-US" sz="4000" dirty="0" err="1"/>
              <a:t>plataforma</a:t>
            </a:r>
            <a:r>
              <a:rPr lang="en-US" sz="4000" dirty="0"/>
              <a:t> se </a:t>
            </a:r>
            <a:r>
              <a:rPr lang="en-US" sz="4000" dirty="0" err="1"/>
              <a:t>añade</a:t>
            </a:r>
            <a:r>
              <a:rPr lang="en-US" sz="4000" dirty="0"/>
              <a:t> a Xamarin.Forms?</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a:latin typeface="Calibri" pitchFamily="34" charset="0"/>
              </a:rPr>
              <a:t>Linux</a:t>
            </a:r>
            <a:endParaRPr lang="en-US" sz="2000" dirty="0">
              <a:latin typeface="Calibri" pitchFamily="34" charset="0"/>
            </a:endParaRPr>
          </a:p>
        </p:txBody>
      </p:sp>
      <p:sp>
        <p:nvSpPr>
          <p:cNvPr id="5" name="TextBox 4"/>
          <p:cNvSpPr txBox="1">
            <a:spLocks noChangeArrowheads="1"/>
          </p:cNvSpPr>
          <p:nvPr/>
        </p:nvSpPr>
        <p:spPr bwMode="auto">
          <a:xfrm>
            <a:off x="5791200" y="2006601"/>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a:latin typeface="Calibri" pitchFamily="34" charset="0"/>
              </a:rPr>
              <a:t>Chrome OS</a:t>
            </a:r>
          </a:p>
        </p:txBody>
      </p:sp>
    </p:spTree>
    <p:extLst>
      <p:ext uri="{BB962C8B-B14F-4D97-AF65-F5344CB8AC3E}">
        <p14:creationId xmlns:p14="http://schemas.microsoft.com/office/powerpoint/2010/main" val="16451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4000" dirty="0"/>
              <a:t>¿</a:t>
            </a:r>
            <a:r>
              <a:rPr lang="en-US" sz="4000" dirty="0" err="1"/>
              <a:t>En</a:t>
            </a:r>
            <a:r>
              <a:rPr lang="en-US" sz="4000" dirty="0"/>
              <a:t> que </a:t>
            </a:r>
            <a:r>
              <a:rPr lang="en-US" sz="4000" dirty="0" err="1"/>
              <a:t>plataformas</a:t>
            </a:r>
            <a:r>
              <a:rPr lang="en-US" sz="4000" dirty="0"/>
              <a:t> </a:t>
            </a:r>
            <a:r>
              <a:rPr lang="en-US" sz="4000" dirty="0" err="1"/>
              <a:t>esta</a:t>
            </a:r>
            <a:r>
              <a:rPr lang="en-US" sz="4000" dirty="0"/>
              <a:t> </a:t>
            </a:r>
            <a:r>
              <a:rPr lang="en-US" sz="4000" dirty="0" err="1"/>
              <a:t>disponible</a:t>
            </a:r>
            <a:r>
              <a:rPr lang="en-US" sz="4000" dirty="0"/>
              <a:t> Xamarin Live Player?</a:t>
            </a:r>
            <a:endParaRPr lang="en-US" dirty="0"/>
          </a:p>
        </p:txBody>
      </p:sp>
      <p:sp>
        <p:nvSpPr>
          <p:cNvPr id="4" name="TextBox 3"/>
          <p:cNvSpPr txBox="1">
            <a:spLocks noChangeArrowheads="1"/>
          </p:cNvSpPr>
          <p:nvPr/>
        </p:nvSpPr>
        <p:spPr bwMode="auto">
          <a:xfrm>
            <a:off x="2514600" y="2006601"/>
            <a:ext cx="2667000" cy="923330"/>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A. </a:t>
            </a:r>
            <a:r>
              <a:rPr lang="es-ES" dirty="0"/>
              <a:t>Android, iOS y Windows</a:t>
            </a:r>
            <a:endParaRPr lang="en-US" sz="1600" b="1"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B. </a:t>
            </a:r>
            <a:r>
              <a:rPr lang="es-ES" dirty="0"/>
              <a:t>Android e iOS</a:t>
            </a:r>
            <a:endParaRPr lang="en-US" sz="2800" b="1" dirty="0">
              <a:latin typeface="Calibri" pitchFamily="34" charset="0"/>
            </a:endParaRPr>
          </a:p>
        </p:txBody>
      </p:sp>
    </p:spTree>
    <p:extLst>
      <p:ext uri="{BB962C8B-B14F-4D97-AF65-F5344CB8AC3E}">
        <p14:creationId xmlns:p14="http://schemas.microsoft.com/office/powerpoint/2010/main" val="233119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uadroTexto 12"/>
          <p:cNvSpPr txBox="1"/>
          <p:nvPr/>
        </p:nvSpPr>
        <p:spPr>
          <a:xfrm>
            <a:off x="4537462" y="2227523"/>
            <a:ext cx="6739345" cy="2677656"/>
          </a:xfrm>
          <a:prstGeom prst="rect">
            <a:avLst/>
          </a:prstGeom>
          <a:noFill/>
        </p:spPr>
        <p:txBody>
          <a:bodyPr wrap="none" rtlCol="0">
            <a:spAutoFit/>
          </a:bodyPr>
          <a:lstStyle/>
          <a:p>
            <a:pPr algn="ctr"/>
            <a:r>
              <a:rPr lang="es-ES_tradnl" sz="8800" b="1" dirty="0">
                <a:solidFill>
                  <a:schemeClr val="tx1">
                    <a:lumMod val="85000"/>
                    <a:lumOff val="15000"/>
                  </a:schemeClr>
                </a:solidFill>
                <a:latin typeface="Roboto" charset="0"/>
                <a:ea typeface="Roboto" charset="0"/>
                <a:cs typeface="Roboto" charset="0"/>
              </a:rPr>
              <a:t>El gorila</a:t>
            </a:r>
          </a:p>
          <a:p>
            <a:pPr algn="ctr"/>
            <a:r>
              <a:rPr lang="es-ES_tradnl" sz="8000" dirty="0">
                <a:solidFill>
                  <a:schemeClr val="accent1"/>
                </a:solidFill>
                <a:latin typeface="Roboto" charset="0"/>
                <a:ea typeface="Roboto" charset="0"/>
                <a:cs typeface="Roboto" charset="0"/>
              </a:rPr>
              <a:t>PREGUNTÓN</a:t>
            </a:r>
            <a:endParaRPr lang="es-ES_tradnl" sz="11733" dirty="0">
              <a:solidFill>
                <a:schemeClr val="accent1"/>
              </a:solidFill>
              <a:latin typeface="Roboto" charset="0"/>
              <a:ea typeface="Roboto" charset="0"/>
              <a:cs typeface="Roboto" charset="0"/>
            </a:endParaRPr>
          </a:p>
        </p:txBody>
      </p:sp>
      <p:pic>
        <p:nvPicPr>
          <p:cNvPr id="13" name="Picture 2" descr="Resultado de imagen de gorill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000250"/>
            <a:ext cx="4695825"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a:t>
            </a:r>
            <a:r>
              <a:rPr lang="en-US" sz="4000" dirty="0" err="1"/>
              <a:t>Cómo</a:t>
            </a:r>
            <a:r>
              <a:rPr lang="en-US" sz="4000" dirty="0"/>
              <a:t> </a:t>
            </a:r>
            <a:r>
              <a:rPr lang="en-US" sz="4000" dirty="0" err="1"/>
              <a:t>establecemos</a:t>
            </a:r>
            <a:r>
              <a:rPr lang="en-US" sz="4000" dirty="0"/>
              <a:t> el context </a:t>
            </a:r>
            <a:r>
              <a:rPr lang="en-US" sz="4000" dirty="0" err="1"/>
              <a:t>en</a:t>
            </a:r>
            <a:r>
              <a:rPr lang="en-US" sz="4000" dirty="0"/>
              <a:t> Xamarin.Forms?</a:t>
            </a:r>
            <a:br>
              <a:rPr lang="en-US" sz="4000" dirty="0"/>
            </a:br>
            <a:endParaRPr lang="en-US" sz="4000" dirty="0"/>
          </a:p>
        </p:txBody>
      </p:sp>
      <p:sp>
        <p:nvSpPr>
          <p:cNvPr id="4" name="TextBox 3"/>
          <p:cNvSpPr txBox="1">
            <a:spLocks noChangeArrowheads="1"/>
          </p:cNvSpPr>
          <p:nvPr/>
        </p:nvSpPr>
        <p:spPr bwMode="auto">
          <a:xfrm>
            <a:off x="1953087" y="2006601"/>
            <a:ext cx="3228513" cy="646331"/>
          </a:xfrm>
          <a:prstGeom prst="rect">
            <a:avLst/>
          </a:prstGeom>
          <a:noFill/>
          <a:ln w="28575">
            <a:solidFill>
              <a:srgbClr val="FF0000"/>
            </a:solidFill>
            <a:miter lim="800000"/>
            <a:headEnd/>
            <a:tailEnd/>
          </a:ln>
        </p:spPr>
        <p:txBody>
          <a:bodyPr wrap="square">
            <a:spAutoFit/>
          </a:bodyPr>
          <a:lstStyle/>
          <a:p>
            <a:pPr algn="ctr"/>
            <a:r>
              <a:rPr lang="en-US" sz="3600" dirty="0">
                <a:latin typeface="Calibri" pitchFamily="34" charset="0"/>
              </a:rPr>
              <a:t>A. </a:t>
            </a:r>
            <a:r>
              <a:rPr lang="en-US" sz="3200" dirty="0" err="1">
                <a:latin typeface="Calibri" pitchFamily="34" charset="0"/>
              </a:rPr>
              <a:t>BindingContext</a:t>
            </a:r>
            <a:endParaRPr lang="en-US" sz="2000" dirty="0">
              <a:latin typeface="Calibri" pitchFamily="34" charset="0"/>
            </a:endParaRPr>
          </a:p>
        </p:txBody>
      </p:sp>
      <p:sp>
        <p:nvSpPr>
          <p:cNvPr id="5" name="TextBox 4"/>
          <p:cNvSpPr txBox="1">
            <a:spLocks noChangeArrowheads="1"/>
          </p:cNvSpPr>
          <p:nvPr/>
        </p:nvSpPr>
        <p:spPr bwMode="auto">
          <a:xfrm>
            <a:off x="5791200" y="2006601"/>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err="1">
                <a:latin typeface="Calibri" pitchFamily="34" charset="0"/>
              </a:rPr>
              <a:t>DataContext</a:t>
            </a:r>
            <a:endParaRPr lang="en-US" sz="2800" dirty="0">
              <a:latin typeface="Calibri" pitchFamily="34" charset="0"/>
            </a:endParaRPr>
          </a:p>
        </p:txBody>
      </p:sp>
    </p:spTree>
    <p:extLst>
      <p:ext uri="{BB962C8B-B14F-4D97-AF65-F5344CB8AC3E}">
        <p14:creationId xmlns:p14="http://schemas.microsoft.com/office/powerpoint/2010/main" val="58238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4000" dirty="0"/>
              <a:t>¿Se </a:t>
            </a:r>
            <a:r>
              <a:rPr lang="en-US" sz="4000" dirty="0" err="1"/>
              <a:t>tiene</a:t>
            </a:r>
            <a:r>
              <a:rPr lang="en-US" sz="4000" dirty="0"/>
              <a:t> 100% de </a:t>
            </a:r>
            <a:r>
              <a:rPr lang="en-US" sz="4000" dirty="0" err="1"/>
              <a:t>acceso</a:t>
            </a:r>
            <a:r>
              <a:rPr lang="en-US" sz="4000" dirty="0"/>
              <a:t> a APIs </a:t>
            </a:r>
            <a:r>
              <a:rPr lang="en-US" sz="4000" dirty="0" err="1"/>
              <a:t>nativas</a:t>
            </a:r>
            <a:r>
              <a:rPr lang="en-US" sz="4000" dirty="0"/>
              <a:t> con Xamarin?</a:t>
            </a:r>
            <a:endParaRPr lang="en-US"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A. </a:t>
            </a:r>
            <a:r>
              <a:rPr lang="es-ES" dirty="0"/>
              <a:t>No!</a:t>
            </a:r>
            <a:endParaRPr lang="en-US" sz="1600" b="1"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b="1" dirty="0">
                <a:latin typeface="Calibri" pitchFamily="34" charset="0"/>
              </a:rPr>
              <a:t>B. </a:t>
            </a:r>
            <a:r>
              <a:rPr lang="es-ES" dirty="0"/>
              <a:t>Si!</a:t>
            </a:r>
            <a:endParaRPr lang="en-US" sz="2800" b="1" dirty="0">
              <a:latin typeface="Calibri" pitchFamily="34" charset="0"/>
            </a:endParaRPr>
          </a:p>
        </p:txBody>
      </p:sp>
    </p:spTree>
    <p:extLst>
      <p:ext uri="{BB962C8B-B14F-4D97-AF65-F5344CB8AC3E}">
        <p14:creationId xmlns:p14="http://schemas.microsoft.com/office/powerpoint/2010/main" val="37365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Enhorabuena!</a:t>
            </a:r>
          </a:p>
        </p:txBody>
      </p:sp>
      <p:sp>
        <p:nvSpPr>
          <p:cNvPr id="3" name="Marcador de texto 2"/>
          <p:cNvSpPr>
            <a:spLocks noGrp="1"/>
          </p:cNvSpPr>
          <p:nvPr>
            <p:ph type="body" sz="quarter" idx="10"/>
          </p:nvPr>
        </p:nvSpPr>
        <p:spPr>
          <a:xfrm>
            <a:off x="6708712" y="1204914"/>
            <a:ext cx="5483289" cy="5653087"/>
          </a:xfrm>
        </p:spPr>
        <p:txBody>
          <a:bodyPr/>
          <a:lstStyle/>
          <a:p>
            <a:r>
              <a:rPr lang="es-ES" b="0" dirty="0"/>
              <a:t>Has sido el último superviviente en pie.</a:t>
            </a:r>
          </a:p>
        </p:txBody>
      </p:sp>
      <p:pic>
        <p:nvPicPr>
          <p:cNvPr id="2050" name="Picture 2" descr="Resultado de imagen de monkey 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53" y="2000250"/>
            <a:ext cx="6477000"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7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587425" y="1705408"/>
            <a:ext cx="7636345"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44">
              <a:lnSpc>
                <a:spcPct val="60000"/>
              </a:lnSpc>
              <a:buClr>
                <a:srgbClr val="FFFFFF"/>
              </a:buClr>
              <a:buSzPct val="90000"/>
            </a:pPr>
            <a:r>
              <a:rPr lang="en-US" sz="7646" spc="0" dirty="0">
                <a:solidFill>
                  <a:schemeClr val="tx1"/>
                </a:solidFill>
              </a:rPr>
              <a:t>Gracias a </a:t>
            </a:r>
            <a:r>
              <a:rPr lang="en-US" sz="7646" spc="0" dirty="0" err="1">
                <a:solidFill>
                  <a:schemeClr val="tx1"/>
                </a:solidFill>
              </a:rPr>
              <a:t>todos</a:t>
            </a:r>
            <a:r>
              <a:rPr lang="en-US" sz="7646" spc="0" dirty="0">
                <a:solidFill>
                  <a:schemeClr val="tx1"/>
                </a:solidFill>
              </a:rPr>
              <a:t>!</a:t>
            </a:r>
            <a:endParaRPr lang="en-US" sz="7646" spc="0" dirty="0">
              <a:solidFill>
                <a:schemeClr val="tx1"/>
              </a:solidFill>
              <a:latin typeface="+mn-lt"/>
            </a:endParaRPr>
          </a:p>
        </p:txBody>
      </p:sp>
      <p:sp>
        <p:nvSpPr>
          <p:cNvPr id="8" name="TextBox 7"/>
          <p:cNvSpPr txBox="1"/>
          <p:nvPr/>
        </p:nvSpPr>
        <p:spPr>
          <a:xfrm>
            <a:off x="4145966"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4" name="Imagen 1"/>
          <p:cNvPicPr>
            <a:picLocks noChangeAspect="1"/>
          </p:cNvPicPr>
          <p:nvPr/>
        </p:nvPicPr>
        <p:blipFill>
          <a:blip r:embed="rId3"/>
          <a:stretch>
            <a:fillRect/>
          </a:stretch>
        </p:blipFill>
        <p:spPr>
          <a:xfrm>
            <a:off x="1" y="2004718"/>
            <a:ext cx="3243263" cy="4853284"/>
          </a:xfrm>
          <a:prstGeom prst="rect">
            <a:avLst/>
          </a:prstGeom>
        </p:spPr>
      </p:pic>
    </p:spTree>
    <p:extLst>
      <p:ext uri="{BB962C8B-B14F-4D97-AF65-F5344CB8AC3E}">
        <p14:creationId xmlns:p14="http://schemas.microsoft.com/office/powerpoint/2010/main" val="2093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¡GRACIAS!</a:t>
            </a:r>
            <a:endParaRPr lang="es-ES" dirty="0"/>
          </a:p>
        </p:txBody>
      </p:sp>
      <p:sp>
        <p:nvSpPr>
          <p:cNvPr id="13" name="Text Placeholder 12"/>
          <p:cNvSpPr>
            <a:spLocks noGrp="1"/>
          </p:cNvSpPr>
          <p:nvPr>
            <p:ph type="body" sz="quarter" idx="13"/>
          </p:nvPr>
        </p:nvSpPr>
        <p:spPr/>
        <p:txBody>
          <a:bodyPr/>
          <a:lstStyle/>
          <a:p>
            <a:r>
              <a:rPr lang="es-ES" dirty="0"/>
              <a:t>www.plainconcepts.com</a:t>
            </a:r>
          </a:p>
        </p:txBody>
      </p:sp>
      <p:sp>
        <p:nvSpPr>
          <p:cNvPr id="14" name="Text Placeholder 13"/>
          <p:cNvSpPr>
            <a:spLocks noGrp="1"/>
          </p:cNvSpPr>
          <p:nvPr>
            <p:ph type="body" sz="quarter" idx="14"/>
          </p:nvPr>
        </p:nvSpPr>
        <p:spPr/>
        <p:txBody>
          <a:bodyPr/>
          <a:lstStyle/>
          <a:p>
            <a:r>
              <a:rPr lang="es-ES" dirty="0"/>
              <a:t>@</a:t>
            </a:r>
            <a:r>
              <a:rPr lang="es-ES" dirty="0" err="1"/>
              <a:t>plainconcepts</a:t>
            </a:r>
            <a:endParaRPr lang="es-ES" dirty="0"/>
          </a:p>
        </p:txBody>
      </p:sp>
    </p:spTree>
    <p:extLst>
      <p:ext uri="{BB962C8B-B14F-4D97-AF65-F5344CB8AC3E}">
        <p14:creationId xmlns:p14="http://schemas.microsoft.com/office/powerpoint/2010/main" val="3217102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6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33876" y="2387662"/>
            <a:ext cx="7924247" cy="1569660"/>
          </a:xfrm>
          <a:prstGeom prst="rect">
            <a:avLst/>
          </a:prstGeom>
        </p:spPr>
        <p:txBody>
          <a:bodyPr wrap="square">
            <a:spAutoFit/>
          </a:bodyPr>
          <a:lstStyle/>
          <a:p>
            <a:pPr lvl="0" algn="ctr"/>
            <a:r>
              <a:rPr lang="en-US" sz="4800" dirty="0" err="1">
                <a:solidFill>
                  <a:schemeClr val="tx1">
                    <a:lumMod val="65000"/>
                    <a:lumOff val="35000"/>
                  </a:schemeClr>
                </a:solidFill>
                <a:latin typeface="Segoe UI Light"/>
                <a:cs typeface="Segoe UI Light"/>
              </a:rPr>
              <a:t>Concurso</a:t>
            </a:r>
            <a:r>
              <a:rPr lang="en-US" sz="4800" dirty="0">
                <a:solidFill>
                  <a:schemeClr val="tx1">
                    <a:lumMod val="65000"/>
                    <a:lumOff val="35000"/>
                  </a:schemeClr>
                </a:solidFill>
                <a:latin typeface="Segoe UI Light"/>
                <a:cs typeface="Segoe UI Light"/>
              </a:rPr>
              <a:t> </a:t>
            </a:r>
            <a:r>
              <a:rPr lang="en-US" sz="4800" dirty="0" err="1">
                <a:solidFill>
                  <a:schemeClr val="tx1">
                    <a:lumMod val="65000"/>
                    <a:lumOff val="35000"/>
                  </a:schemeClr>
                </a:solidFill>
                <a:latin typeface="Segoe UI Light"/>
                <a:cs typeface="Segoe UI Light"/>
              </a:rPr>
              <a:t>en</a:t>
            </a:r>
            <a:r>
              <a:rPr lang="en-US" sz="4800" dirty="0">
                <a:solidFill>
                  <a:schemeClr val="tx1">
                    <a:lumMod val="65000"/>
                    <a:lumOff val="35000"/>
                  </a:schemeClr>
                </a:solidFill>
                <a:latin typeface="Segoe UI Light"/>
                <a:cs typeface="Segoe UI Light"/>
              </a:rPr>
              <a:t> el que </a:t>
            </a:r>
            <a:r>
              <a:rPr lang="en-US" sz="4800" dirty="0" err="1">
                <a:solidFill>
                  <a:srgbClr val="48B3CA"/>
                </a:solidFill>
                <a:latin typeface="Segoe UI" charset="0"/>
                <a:ea typeface="Segoe UI" charset="0"/>
                <a:cs typeface="Segoe UI" charset="0"/>
              </a:rPr>
              <a:t>sorteamos</a:t>
            </a:r>
            <a:r>
              <a:rPr lang="en-US" sz="4800" dirty="0">
                <a:solidFill>
                  <a:schemeClr val="tx1">
                    <a:lumMod val="65000"/>
                    <a:lumOff val="35000"/>
                  </a:schemeClr>
                </a:solidFill>
                <a:latin typeface="Segoe UI Light"/>
                <a:cs typeface="Segoe UI Light"/>
              </a:rPr>
              <a:t> </a:t>
            </a:r>
            <a:r>
              <a:rPr lang="en-US" sz="4800" dirty="0" err="1">
                <a:solidFill>
                  <a:srgbClr val="90CA47"/>
                </a:solidFill>
                <a:latin typeface="Segoe UI" charset="0"/>
                <a:ea typeface="Segoe UI" charset="0"/>
                <a:cs typeface="Segoe UI" charset="0"/>
              </a:rPr>
              <a:t>regalos</a:t>
            </a:r>
            <a:r>
              <a:rPr lang="en-US" sz="4800" dirty="0">
                <a:solidFill>
                  <a:schemeClr val="tx1">
                    <a:lumMod val="65000"/>
                    <a:lumOff val="35000"/>
                  </a:schemeClr>
                </a:solidFill>
                <a:latin typeface="Segoe UI Light"/>
                <a:cs typeface="Segoe UI Light"/>
              </a:rPr>
              <a:t>.</a:t>
            </a:r>
            <a:endParaRPr lang="en-US" sz="48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a:solidFill>
                  <a:srgbClr val="06AED0"/>
                </a:solidFill>
              </a:rPr>
              <a:t>¿</a:t>
            </a:r>
            <a:r>
              <a:rPr lang="en-US" dirty="0" err="1">
                <a:solidFill>
                  <a:srgbClr val="06AED0"/>
                </a:solidFill>
              </a:rPr>
              <a:t>En</a:t>
            </a:r>
            <a:r>
              <a:rPr lang="en-US" dirty="0">
                <a:solidFill>
                  <a:srgbClr val="06AED0"/>
                </a:solidFill>
              </a:rPr>
              <a:t> </a:t>
            </a:r>
            <a:r>
              <a:rPr lang="en-US" dirty="0" err="1">
                <a:solidFill>
                  <a:srgbClr val="06AED0"/>
                </a:solidFill>
              </a:rPr>
              <a:t>qué</a:t>
            </a:r>
            <a:r>
              <a:rPr lang="en-US" dirty="0">
                <a:solidFill>
                  <a:srgbClr val="06AED0"/>
                </a:solidFill>
              </a:rPr>
              <a:t> </a:t>
            </a:r>
            <a:r>
              <a:rPr lang="en-US" dirty="0" err="1">
                <a:solidFill>
                  <a:srgbClr val="06AED0"/>
                </a:solidFill>
              </a:rPr>
              <a:t>consiste</a:t>
            </a:r>
            <a:r>
              <a:rPr lang="en-US" dirty="0">
                <a:solidFill>
                  <a:srgbClr val="06AED0"/>
                </a:solidFill>
              </a:rPr>
              <a:t>?</a:t>
            </a:r>
          </a:p>
        </p:txBody>
      </p:sp>
    </p:spTree>
    <p:extLst>
      <p:ext uri="{BB962C8B-B14F-4D97-AF65-F5344CB8AC3E}">
        <p14:creationId xmlns:p14="http://schemas.microsoft.com/office/powerpoint/2010/main" val="2015615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394371" y="1470566"/>
            <a:ext cx="9267423" cy="5139869"/>
          </a:xfrm>
          <a:prstGeom prst="rect">
            <a:avLst/>
          </a:prstGeom>
        </p:spPr>
        <p:txBody>
          <a:bodyPr wrap="square">
            <a:spAutoFit/>
          </a:bodyPr>
          <a:lstStyle/>
          <a:p>
            <a:pPr lvl="0"/>
            <a:r>
              <a:rPr lang="en-US" sz="4000" dirty="0">
                <a:solidFill>
                  <a:schemeClr val="tx1">
                    <a:lumMod val="65000"/>
                    <a:lumOff val="35000"/>
                  </a:schemeClr>
                </a:solidFill>
                <a:latin typeface="Segoe UI Light"/>
                <a:cs typeface="Segoe UI Light"/>
              </a:rPr>
              <a:t>Las </a:t>
            </a:r>
            <a:r>
              <a:rPr lang="en-US" sz="4000" dirty="0" err="1">
                <a:solidFill>
                  <a:schemeClr val="tx1">
                    <a:lumMod val="65000"/>
                    <a:lumOff val="35000"/>
                  </a:schemeClr>
                </a:solidFill>
                <a:latin typeface="Segoe UI Light"/>
                <a:cs typeface="Segoe UI Light"/>
              </a:rPr>
              <a:t>reglas</a:t>
            </a:r>
            <a:r>
              <a:rPr lang="en-US" sz="4000" dirty="0">
                <a:solidFill>
                  <a:schemeClr val="tx1">
                    <a:lumMod val="65000"/>
                    <a:lumOff val="35000"/>
                  </a:schemeClr>
                </a:solidFill>
                <a:latin typeface="Segoe UI Light"/>
                <a:cs typeface="Segoe UI Light"/>
              </a:rPr>
              <a:t> son </a:t>
            </a:r>
            <a:r>
              <a:rPr lang="en-US" sz="4000" dirty="0" err="1">
                <a:solidFill>
                  <a:schemeClr val="tx1">
                    <a:lumMod val="65000"/>
                    <a:lumOff val="35000"/>
                  </a:schemeClr>
                </a:solidFill>
                <a:latin typeface="Segoe UI Light"/>
                <a:cs typeface="Segoe UI Light"/>
              </a:rPr>
              <a:t>sencillas</a:t>
            </a:r>
            <a:r>
              <a:rPr lang="en-US" sz="4000" dirty="0">
                <a:solidFill>
                  <a:schemeClr val="tx1">
                    <a:lumMod val="65000"/>
                    <a:lumOff val="35000"/>
                  </a:schemeClr>
                </a:solidFill>
                <a:latin typeface="Segoe UI Light"/>
                <a:cs typeface="Segoe UI Light"/>
              </a:rPr>
              <a:t>:</a:t>
            </a:r>
          </a:p>
          <a:p>
            <a:pPr marL="685783" indent="-685783">
              <a:buFont typeface="Arial" panose="020B0604020202020204" pitchFamily="34" charset="0"/>
              <a:buChar char="•"/>
            </a:pPr>
            <a:r>
              <a:rPr lang="en-US" sz="3600" dirty="0" err="1">
                <a:solidFill>
                  <a:schemeClr val="tx1">
                    <a:lumMod val="65000"/>
                    <a:lumOff val="35000"/>
                  </a:schemeClr>
                </a:solidFill>
                <a:latin typeface="Segoe UI Light"/>
                <a:cs typeface="Segoe UI Light"/>
              </a:rPr>
              <a:t>Todo</a:t>
            </a:r>
            <a:r>
              <a:rPr lang="en-US" sz="3600" dirty="0">
                <a:solidFill>
                  <a:schemeClr val="tx1">
                    <a:lumMod val="65000"/>
                    <a:lumOff val="35000"/>
                  </a:schemeClr>
                </a:solidFill>
                <a:latin typeface="Segoe UI Light"/>
                <a:cs typeface="Segoe UI Light"/>
              </a:rPr>
              <a:t> el </a:t>
            </a:r>
            <a:r>
              <a:rPr lang="en-US" sz="3600" dirty="0" err="1">
                <a:solidFill>
                  <a:schemeClr val="tx1">
                    <a:lumMod val="65000"/>
                    <a:lumOff val="35000"/>
                  </a:schemeClr>
                </a:solidFill>
                <a:latin typeface="Segoe UI Light"/>
                <a:cs typeface="Segoe UI Light"/>
              </a:rPr>
              <a:t>mundo</a:t>
            </a:r>
            <a:r>
              <a:rPr lang="en-US" sz="3600" dirty="0">
                <a:solidFill>
                  <a:schemeClr val="tx1">
                    <a:lumMod val="65000"/>
                    <a:lumOff val="35000"/>
                  </a:schemeClr>
                </a:solidFill>
                <a:latin typeface="Segoe UI Light"/>
                <a:cs typeface="Segoe UI Light"/>
              </a:rPr>
              <a:t> de pie.</a:t>
            </a:r>
          </a:p>
          <a:p>
            <a:pPr marL="685783" indent="-685783">
              <a:buFont typeface="Arial" panose="020B0604020202020204" pitchFamily="34" charset="0"/>
              <a:buChar char="•"/>
            </a:pPr>
            <a:r>
              <a:rPr lang="en-US" sz="3600" dirty="0" err="1">
                <a:solidFill>
                  <a:schemeClr val="tx1">
                    <a:lumMod val="65000"/>
                    <a:lumOff val="35000"/>
                  </a:schemeClr>
                </a:solidFill>
                <a:latin typeface="Segoe UI Light"/>
                <a:cs typeface="Segoe UI Light"/>
              </a:rPr>
              <a:t>Tendremos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preguntas</a:t>
            </a:r>
            <a:r>
              <a:rPr lang="en-US" sz="3600" dirty="0">
                <a:solidFill>
                  <a:schemeClr val="tx1">
                    <a:lumMod val="65000"/>
                    <a:lumOff val="35000"/>
                  </a:schemeClr>
                </a:solidFill>
                <a:latin typeface="Segoe UI Light"/>
                <a:cs typeface="Segoe UI Light"/>
              </a:rPr>
              <a:t> con </a:t>
            </a:r>
            <a:r>
              <a:rPr lang="en-US" sz="3600" dirty="0" err="1">
                <a:solidFill>
                  <a:schemeClr val="tx1">
                    <a:lumMod val="65000"/>
                    <a:lumOff val="35000"/>
                  </a:schemeClr>
                </a:solidFill>
                <a:latin typeface="Segoe UI Light"/>
                <a:cs typeface="Segoe UI Light"/>
              </a:rPr>
              <a:t>opciones</a:t>
            </a:r>
            <a:r>
              <a:rPr lang="en-US" sz="3600" dirty="0">
                <a:solidFill>
                  <a:schemeClr val="tx1">
                    <a:lumMod val="65000"/>
                    <a:lumOff val="35000"/>
                  </a:schemeClr>
                </a:solidFill>
                <a:latin typeface="Segoe UI Light"/>
                <a:cs typeface="Segoe UI Light"/>
              </a:rPr>
              <a:t> </a:t>
            </a:r>
            <a:r>
              <a:rPr lang="en-US" sz="3600" b="1" dirty="0">
                <a:solidFill>
                  <a:schemeClr val="tx1">
                    <a:lumMod val="65000"/>
                    <a:lumOff val="35000"/>
                  </a:schemeClr>
                </a:solidFill>
                <a:latin typeface="Segoe UI Light"/>
                <a:cs typeface="Segoe UI Light"/>
              </a:rPr>
              <a:t>A y B</a:t>
            </a:r>
            <a:r>
              <a:rPr lang="en-US" sz="3600" dirty="0">
                <a:solidFill>
                  <a:schemeClr val="tx1">
                    <a:lumMod val="65000"/>
                    <a:lumOff val="35000"/>
                  </a:schemeClr>
                </a:solidFill>
                <a:latin typeface="Segoe UI Light"/>
                <a:cs typeface="Segoe UI Light"/>
              </a:rPr>
              <a:t>. Si </a:t>
            </a:r>
            <a:r>
              <a:rPr lang="en-US" sz="3600" dirty="0" err="1">
                <a:solidFill>
                  <a:schemeClr val="tx1">
                    <a:lumMod val="65000"/>
                    <a:lumOff val="35000"/>
                  </a:schemeClr>
                </a:solidFill>
                <a:latin typeface="Segoe UI Light"/>
                <a:cs typeface="Segoe UI Light"/>
              </a:rPr>
              <a:t>piensas</a:t>
            </a:r>
            <a:r>
              <a:rPr lang="en-US" sz="3600" dirty="0">
                <a:solidFill>
                  <a:schemeClr val="tx1">
                    <a:lumMod val="65000"/>
                    <a:lumOff val="35000"/>
                  </a:schemeClr>
                </a:solidFill>
                <a:latin typeface="Segoe UI Light"/>
                <a:cs typeface="Segoe UI Light"/>
              </a:rPr>
              <a:t> que la </a:t>
            </a:r>
            <a:r>
              <a:rPr lang="en-US" sz="3600" dirty="0" err="1">
                <a:solidFill>
                  <a:schemeClr val="tx1">
                    <a:lumMod val="65000"/>
                    <a:lumOff val="35000"/>
                  </a:schemeClr>
                </a:solidFill>
                <a:latin typeface="Segoe UI Light"/>
                <a:cs typeface="Segoe UI Light"/>
              </a:rPr>
              <a:t>respuesta</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es</a:t>
            </a:r>
            <a:r>
              <a:rPr lang="en-US" sz="3600" dirty="0">
                <a:solidFill>
                  <a:schemeClr val="tx1">
                    <a:lumMod val="65000"/>
                    <a:lumOff val="35000"/>
                  </a:schemeClr>
                </a:solidFill>
                <a:latin typeface="Segoe UI Light"/>
                <a:cs typeface="Segoe UI Light"/>
              </a:rPr>
              <a:t> A </a:t>
            </a:r>
            <a:r>
              <a:rPr lang="en-US" sz="3600" b="1" dirty="0" err="1">
                <a:solidFill>
                  <a:schemeClr val="tx1">
                    <a:lumMod val="65000"/>
                    <a:lumOff val="35000"/>
                  </a:schemeClr>
                </a:solidFill>
                <a:latin typeface="Segoe UI Light"/>
                <a:cs typeface="Segoe UI Light"/>
              </a:rPr>
              <a:t>levanta</a:t>
            </a:r>
            <a:r>
              <a:rPr lang="en-US" sz="3600" dirty="0">
                <a:solidFill>
                  <a:schemeClr val="tx1">
                    <a:lumMod val="65000"/>
                    <a:lumOff val="35000"/>
                  </a:schemeClr>
                </a:solidFill>
                <a:latin typeface="Segoe UI Light"/>
                <a:cs typeface="Segoe UI Light"/>
              </a:rPr>
              <a:t> las </a:t>
            </a:r>
            <a:r>
              <a:rPr lang="en-US" sz="3600" dirty="0" err="1">
                <a:solidFill>
                  <a:schemeClr val="tx1">
                    <a:lumMod val="65000"/>
                    <a:lumOff val="35000"/>
                  </a:schemeClr>
                </a:solidFill>
                <a:latin typeface="Segoe UI Light"/>
                <a:cs typeface="Segoe UI Light"/>
              </a:rPr>
              <a:t>manos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en</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caso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contrario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mantenlas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hacia</a:t>
            </a:r>
            <a:r>
              <a:rPr lang="en-US" sz="3600" dirty="0">
                <a:solidFill>
                  <a:schemeClr val="tx1">
                    <a:lumMod val="65000"/>
                    <a:lumOff val="35000"/>
                  </a:schemeClr>
                </a:solidFill>
                <a:latin typeface="Segoe UI Light"/>
                <a:cs typeface="Segoe UI Light"/>
              </a:rPr>
              <a:t> </a:t>
            </a:r>
            <a:r>
              <a:rPr lang="en-US" sz="3600" b="1" dirty="0" err="1">
                <a:solidFill>
                  <a:schemeClr val="tx1">
                    <a:lumMod val="65000"/>
                    <a:lumOff val="35000"/>
                  </a:schemeClr>
                </a:solidFill>
                <a:latin typeface="Segoe UI Light"/>
                <a:cs typeface="Segoe UI Light"/>
              </a:rPr>
              <a:t>abajo</a:t>
            </a:r>
            <a:r>
              <a:rPr lang="en-US" sz="3600" dirty="0">
                <a:solidFill>
                  <a:schemeClr val="tx1">
                    <a:lumMod val="65000"/>
                    <a:lumOff val="35000"/>
                  </a:schemeClr>
                </a:solidFill>
                <a:latin typeface="Segoe UI Light"/>
                <a:cs typeface="Segoe UI Light"/>
              </a:rPr>
              <a:t>.</a:t>
            </a:r>
          </a:p>
          <a:p>
            <a:pPr marL="685783" indent="-685783">
              <a:buFont typeface="Arial" panose="020B0604020202020204" pitchFamily="34" charset="0"/>
              <a:buChar char="•"/>
            </a:pPr>
            <a:r>
              <a:rPr lang="en-US" sz="3600" dirty="0">
                <a:solidFill>
                  <a:schemeClr val="tx1">
                    <a:lumMod val="65000"/>
                    <a:lumOff val="35000"/>
                  </a:schemeClr>
                </a:solidFill>
                <a:latin typeface="Segoe UI Light"/>
                <a:cs typeface="Segoe UI Light"/>
              </a:rPr>
              <a:t>Si </a:t>
            </a:r>
            <a:r>
              <a:rPr lang="en-US" sz="3600" dirty="0" err="1">
                <a:solidFill>
                  <a:schemeClr val="tx1">
                    <a:lumMod val="65000"/>
                    <a:lumOff val="35000"/>
                  </a:schemeClr>
                </a:solidFill>
                <a:latin typeface="Segoe UI Light"/>
                <a:cs typeface="Segoe UI Light"/>
              </a:rPr>
              <a:t>aciertas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continuas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si</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fallas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te</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sientas</a:t>
            </a:r>
            <a:r>
              <a:rPr lang="en-US" sz="3600" dirty="0">
                <a:solidFill>
                  <a:schemeClr val="tx1">
                    <a:lumMod val="65000"/>
                    <a:lumOff val="35000"/>
                  </a:schemeClr>
                </a:solidFill>
                <a:latin typeface="Segoe UI Light"/>
                <a:cs typeface="Segoe UI Light"/>
              </a:rPr>
              <a:t>.</a:t>
            </a:r>
          </a:p>
          <a:p>
            <a:pPr marL="685783" indent="-685783">
              <a:buFont typeface="Arial" panose="020B0604020202020204" pitchFamily="34" charset="0"/>
              <a:buChar char="•"/>
            </a:pPr>
            <a:r>
              <a:rPr lang="en-US" sz="3600" dirty="0" err="1">
                <a:solidFill>
                  <a:schemeClr val="tx1">
                    <a:lumMod val="65000"/>
                    <a:lumOff val="35000"/>
                  </a:schemeClr>
                </a:solidFill>
                <a:latin typeface="Segoe UI Light"/>
                <a:cs typeface="Segoe UI Light"/>
              </a:rPr>
              <a:t>Sólo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los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últimos</a:t>
            </a:r>
            <a:r>
              <a:rPr lang="en-US" sz="3600" dirty="0">
                <a:solidFill>
                  <a:schemeClr val="tx1">
                    <a:lumMod val="65000"/>
                    <a:lumOff val="35000"/>
                  </a:schemeClr>
                </a:solidFill>
                <a:latin typeface="Segoe UI Light"/>
                <a:cs typeface="Segoe UI Light"/>
              </a:rPr>
              <a:t> que se </a:t>
            </a:r>
            <a:r>
              <a:rPr lang="en-US" sz="3600" dirty="0" err="1">
                <a:solidFill>
                  <a:schemeClr val="tx1">
                    <a:lumMod val="65000"/>
                    <a:lumOff val="35000"/>
                  </a:schemeClr>
                </a:solidFill>
                <a:latin typeface="Segoe UI Light"/>
                <a:cs typeface="Segoe UI Light"/>
              </a:rPr>
              <a:t>mantengan</a:t>
            </a:r>
            <a:r>
              <a:rPr lang="en-US" sz="3600" dirty="0">
                <a:solidFill>
                  <a:schemeClr val="tx1">
                    <a:lumMod val="65000"/>
                    <a:lumOff val="35000"/>
                  </a:schemeClr>
                </a:solidFill>
                <a:latin typeface="Segoe UI Light"/>
                <a:cs typeface="Segoe UI Light"/>
              </a:rPr>
              <a:t> de pie </a:t>
            </a:r>
            <a:r>
              <a:rPr lang="en-US" sz="3600" dirty="0" err="1">
                <a:solidFill>
                  <a:schemeClr val="tx1">
                    <a:lumMod val="65000"/>
                    <a:lumOff val="35000"/>
                  </a:schemeClr>
                </a:solidFill>
                <a:latin typeface="Segoe UI Light"/>
                <a:cs typeface="Segoe UI Light"/>
              </a:rPr>
              <a:t>lograrán</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los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premios</a:t>
            </a:r>
            <a:r>
              <a:rPr lang="en-US" sz="3600" dirty="0">
                <a:solidFill>
                  <a:schemeClr val="tx1">
                    <a:lumMod val="65000"/>
                    <a:lumOff val="35000"/>
                  </a:schemeClr>
                </a:solidFill>
                <a:latin typeface="Segoe UI Light"/>
                <a:cs typeface="Segoe UI Light"/>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a:solidFill>
                  <a:srgbClr val="06AED0"/>
                </a:solidFill>
              </a:rPr>
              <a:t>Las </a:t>
            </a:r>
            <a:r>
              <a:rPr lang="en-US" dirty="0" err="1">
                <a:solidFill>
                  <a:srgbClr val="06AED0"/>
                </a:solidFill>
              </a:rPr>
              <a:t>reglas</a:t>
            </a:r>
            <a:endParaRPr lang="en-US" dirty="0">
              <a:solidFill>
                <a:srgbClr val="06AED0"/>
              </a:solidFill>
            </a:endParaRPr>
          </a:p>
        </p:txBody>
      </p:sp>
      <p:pic>
        <p:nvPicPr>
          <p:cNvPr id="2050" name="Picture 2" descr="http://www.differencebetween.info/sites/default/files/images/6/monkey%281%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49" y="3352886"/>
            <a:ext cx="2381251" cy="310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24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a:t>
            </a:r>
            <a:r>
              <a:rPr lang="en-US" sz="4000" dirty="0" err="1"/>
              <a:t>Qué</a:t>
            </a:r>
            <a:r>
              <a:rPr lang="en-US" sz="4000" dirty="0"/>
              <a:t> </a:t>
            </a:r>
            <a:r>
              <a:rPr lang="en-US" sz="4000" dirty="0" err="1"/>
              <a:t>lenguaje</a:t>
            </a:r>
            <a:r>
              <a:rPr lang="en-US" sz="4000" dirty="0"/>
              <a:t> </a:t>
            </a:r>
            <a:r>
              <a:rPr lang="en-US" sz="4000" dirty="0" err="1"/>
              <a:t>utilizamos</a:t>
            </a:r>
            <a:r>
              <a:rPr lang="en-US" sz="4000" dirty="0"/>
              <a:t> para </a:t>
            </a:r>
            <a:r>
              <a:rPr lang="en-US" sz="4000" dirty="0" err="1"/>
              <a:t>diseñar</a:t>
            </a:r>
            <a:r>
              <a:rPr lang="en-US" sz="4000" dirty="0"/>
              <a:t> las vistas </a:t>
            </a:r>
            <a:r>
              <a:rPr lang="en-US" sz="4000" dirty="0" err="1"/>
              <a:t>en</a:t>
            </a:r>
            <a:r>
              <a:rPr lang="en-US" sz="4000" dirty="0"/>
              <a:t> </a:t>
            </a:r>
            <a:r>
              <a:rPr lang="en-US" sz="4000" dirty="0" err="1"/>
              <a:t>Xamarin.Forms</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a:latin typeface="Calibri" pitchFamily="34" charset="0"/>
              </a:rPr>
              <a:t>XAML</a:t>
            </a:r>
            <a:endParaRPr lang="en-US" sz="20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800" dirty="0">
                <a:latin typeface="Calibri" pitchFamily="34" charset="0"/>
              </a:rPr>
              <a:t>AXML</a:t>
            </a:r>
          </a:p>
        </p:txBody>
      </p:sp>
    </p:spTree>
    <p:extLst>
      <p:ext uri="{BB962C8B-B14F-4D97-AF65-F5344CB8AC3E}">
        <p14:creationId xmlns:p14="http://schemas.microsoft.com/office/powerpoint/2010/main" val="191912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1380717"/>
          </a:xfrm>
        </p:spPr>
        <p:txBody>
          <a:bodyPr rtlCol="0">
            <a:noAutofit/>
          </a:bodyPr>
          <a:lstStyle/>
          <a:p>
            <a:pPr>
              <a:defRPr/>
            </a:pPr>
            <a:r>
              <a:rPr lang="en-US" sz="4000" dirty="0"/>
              <a:t>¿</a:t>
            </a:r>
            <a:r>
              <a:rPr lang="en-US" sz="4000" dirty="0" err="1"/>
              <a:t>Cuántos</a:t>
            </a:r>
            <a:r>
              <a:rPr lang="en-US" sz="4000" dirty="0"/>
              <a:t> </a:t>
            </a:r>
            <a:r>
              <a:rPr lang="en-US" sz="4000" dirty="0" err="1"/>
              <a:t>proyectos</a:t>
            </a:r>
            <a:r>
              <a:rPr lang="en-US" sz="4000" dirty="0"/>
              <a:t> (</a:t>
            </a:r>
            <a:r>
              <a:rPr lang="en-US" sz="4000" dirty="0" err="1"/>
              <a:t>por</a:t>
            </a:r>
            <a:r>
              <a:rPr lang="en-US" sz="4000" dirty="0"/>
              <a:t> </a:t>
            </a:r>
            <a:r>
              <a:rPr lang="en-US" sz="4000" dirty="0" err="1"/>
              <a:t>defecto</a:t>
            </a:r>
            <a:r>
              <a:rPr lang="en-US" sz="4000" dirty="0"/>
              <a:t>) </a:t>
            </a:r>
            <a:r>
              <a:rPr lang="en-US" sz="4000" dirty="0" err="1"/>
              <a:t>componen</a:t>
            </a:r>
            <a:r>
              <a:rPr lang="en-US" sz="4000" dirty="0"/>
              <a:t> </a:t>
            </a:r>
            <a:r>
              <a:rPr lang="en-US" sz="4000" dirty="0" err="1"/>
              <a:t>una</a:t>
            </a:r>
            <a:r>
              <a:rPr lang="en-US" sz="4000" dirty="0"/>
              <a:t> App Xamarin.Forms (</a:t>
            </a:r>
            <a:r>
              <a:rPr lang="en-US" sz="4000" dirty="0" err="1"/>
              <a:t>enWindows</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a:latin typeface="Calibri" pitchFamily="34" charset="0"/>
              </a:rPr>
              <a:t>3</a:t>
            </a: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4</a:t>
            </a:r>
            <a:endParaRPr lang="en-US" sz="2800" dirty="0">
              <a:latin typeface="Calibri" pitchFamily="34" charset="0"/>
            </a:endParaRPr>
          </a:p>
        </p:txBody>
      </p:sp>
    </p:spTree>
    <p:extLst>
      <p:ext uri="{BB962C8B-B14F-4D97-AF65-F5344CB8AC3E}">
        <p14:creationId xmlns:p14="http://schemas.microsoft.com/office/powerpoint/2010/main" val="2649550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2293"/>
            <a:ext cx="10972800" cy="1143000"/>
          </a:xfrm>
        </p:spPr>
        <p:txBody>
          <a:bodyPr rtlCol="0">
            <a:noAutofit/>
          </a:bodyPr>
          <a:lstStyle/>
          <a:p>
            <a:pPr>
              <a:defRPr/>
            </a:pPr>
            <a:r>
              <a:rPr lang="en-US" sz="4000" dirty="0"/>
              <a:t>Xamarin.Forms </a:t>
            </a:r>
            <a:r>
              <a:rPr lang="en-US" sz="4000" dirty="0" err="1"/>
              <a:t>crea</a:t>
            </a:r>
            <a:r>
              <a:rPr lang="en-US" sz="4000" dirty="0"/>
              <a:t> un </a:t>
            </a:r>
            <a:r>
              <a:rPr lang="en-US" sz="4000" dirty="0" err="1"/>
              <a:t>único</a:t>
            </a:r>
            <a:r>
              <a:rPr lang="en-US" sz="4000" dirty="0"/>
              <a:t> </a:t>
            </a:r>
            <a:r>
              <a:rPr lang="en-US" sz="4000" dirty="0" err="1"/>
              <a:t>binario</a:t>
            </a:r>
            <a:r>
              <a:rPr lang="en-US" sz="4000" dirty="0"/>
              <a:t> </a:t>
            </a:r>
            <a:r>
              <a:rPr lang="en-US" sz="4000" dirty="0" err="1"/>
              <a:t>válido</a:t>
            </a:r>
            <a:r>
              <a:rPr lang="en-US" sz="4000" dirty="0"/>
              <a:t> para </a:t>
            </a:r>
            <a:r>
              <a:rPr lang="en-US" sz="4000" dirty="0" err="1"/>
              <a:t>todas</a:t>
            </a:r>
            <a:r>
              <a:rPr lang="en-US" sz="4000" dirty="0"/>
              <a:t> las </a:t>
            </a:r>
            <a:r>
              <a:rPr lang="en-US" sz="4000" dirty="0" err="1"/>
              <a:t>plataformas</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err="1">
                <a:latin typeface="Calibri" pitchFamily="34" charset="0"/>
              </a:rPr>
              <a:t>Falso</a:t>
            </a:r>
            <a:endParaRPr lang="en-US" sz="2000" dirty="0">
              <a:latin typeface="Calibri" pitchFamily="34" charset="0"/>
            </a:endParaRPr>
          </a:p>
        </p:txBody>
      </p:sp>
      <p:sp>
        <p:nvSpPr>
          <p:cNvPr id="5" name="TextBox 4"/>
          <p:cNvSpPr txBox="1">
            <a:spLocks noChangeArrowheads="1"/>
          </p:cNvSpPr>
          <p:nvPr/>
        </p:nvSpPr>
        <p:spPr bwMode="auto">
          <a:xfrm>
            <a:off x="5791201" y="2006602"/>
            <a:ext cx="2951585" cy="646331"/>
          </a:xfrm>
          <a:prstGeom prst="rect">
            <a:avLst/>
          </a:prstGeom>
          <a:noFill/>
          <a:ln w="28575">
            <a:solidFill>
              <a:srgbClr val="FF0000"/>
            </a:solidFill>
            <a:miter lim="800000"/>
            <a:headEnd/>
            <a:tailEnd/>
          </a:ln>
        </p:spPr>
        <p:txBody>
          <a:bodyPr wrap="square">
            <a:spAutoFit/>
          </a:bodyPr>
          <a:lstStyle/>
          <a:p>
            <a:pPr algn="ctr"/>
            <a:r>
              <a:rPr lang="en-US" sz="3600" dirty="0">
                <a:latin typeface="Calibri" pitchFamily="34" charset="0"/>
              </a:rPr>
              <a:t>B. </a:t>
            </a:r>
            <a:r>
              <a:rPr lang="en-US" sz="2800" dirty="0" err="1">
                <a:latin typeface="Calibri" pitchFamily="34" charset="0"/>
              </a:rPr>
              <a:t>Verdadero</a:t>
            </a:r>
            <a:endParaRPr lang="en-US" sz="2800" dirty="0">
              <a:latin typeface="Calibri" pitchFamily="34" charset="0"/>
            </a:endParaRPr>
          </a:p>
        </p:txBody>
      </p:sp>
    </p:spTree>
    <p:extLst>
      <p:ext uri="{BB962C8B-B14F-4D97-AF65-F5344CB8AC3E}">
        <p14:creationId xmlns:p14="http://schemas.microsoft.com/office/powerpoint/2010/main" val="130376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4.69136E-6 L 0.00435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a:t>¿Vistas </a:t>
            </a:r>
            <a:r>
              <a:rPr lang="en-US" sz="4000" dirty="0" err="1"/>
              <a:t>nativas</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2400" dirty="0" err="1">
                <a:latin typeface="Calibri" pitchFamily="34" charset="0"/>
              </a:rPr>
              <a:t>Xamarin.Forms</a:t>
            </a:r>
            <a:endParaRPr lang="en-US" sz="2400" dirty="0">
              <a:latin typeface="Calibri" pitchFamily="34" charset="0"/>
            </a:endParaRPr>
          </a:p>
        </p:txBody>
      </p:sp>
      <p:sp>
        <p:nvSpPr>
          <p:cNvPr id="5" name="TextBox 4"/>
          <p:cNvSpPr txBox="1">
            <a:spLocks noChangeArrowheads="1"/>
          </p:cNvSpPr>
          <p:nvPr/>
        </p:nvSpPr>
        <p:spPr bwMode="auto">
          <a:xfrm>
            <a:off x="5791200" y="2006602"/>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B. </a:t>
            </a:r>
            <a:r>
              <a:rPr lang="en-US" sz="2400" dirty="0">
                <a:latin typeface="Calibri" pitchFamily="34" charset="0"/>
              </a:rPr>
              <a:t>Xamarin Classic</a:t>
            </a:r>
            <a:endParaRPr lang="en-US" sz="2800" dirty="0">
              <a:latin typeface="Calibri" pitchFamily="34" charset="0"/>
            </a:endParaRPr>
          </a:p>
        </p:txBody>
      </p:sp>
    </p:spTree>
    <p:extLst>
      <p:ext uri="{BB962C8B-B14F-4D97-AF65-F5344CB8AC3E}">
        <p14:creationId xmlns:p14="http://schemas.microsoft.com/office/powerpoint/2010/main" val="374466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4000" dirty="0" err="1"/>
              <a:t>En</a:t>
            </a:r>
            <a:r>
              <a:rPr lang="en-US" sz="4000" dirty="0"/>
              <a:t> </a:t>
            </a:r>
            <a:r>
              <a:rPr lang="en-US" sz="4000" dirty="0" err="1"/>
              <a:t>Xamarin.Forms</a:t>
            </a:r>
            <a:r>
              <a:rPr lang="en-US" sz="4000" dirty="0"/>
              <a:t> para </a:t>
            </a:r>
            <a:r>
              <a:rPr lang="en-US" sz="4000" dirty="0" err="1"/>
              <a:t>añadir</a:t>
            </a:r>
            <a:r>
              <a:rPr lang="en-US" sz="4000" dirty="0"/>
              <a:t> </a:t>
            </a:r>
            <a:r>
              <a:rPr lang="en-US" sz="4000" dirty="0" err="1"/>
              <a:t>una</a:t>
            </a:r>
            <a:r>
              <a:rPr lang="en-US" sz="4000" dirty="0"/>
              <a:t> </a:t>
            </a:r>
            <a:r>
              <a:rPr lang="en-US" sz="4000" dirty="0" err="1"/>
              <a:t>página</a:t>
            </a:r>
            <a:r>
              <a:rPr lang="en-US" sz="4000" dirty="0"/>
              <a:t> con </a:t>
            </a:r>
            <a:r>
              <a:rPr lang="en-US" sz="4000" dirty="0" err="1"/>
              <a:t>pestañas</a:t>
            </a:r>
            <a:r>
              <a:rPr lang="en-US" sz="4000" dirty="0"/>
              <a:t>…</a:t>
            </a:r>
            <a:br>
              <a:rPr lang="en-US" sz="4000" dirty="0"/>
            </a:br>
            <a:endParaRPr lang="en-US" sz="4000" dirty="0"/>
          </a:p>
        </p:txBody>
      </p:sp>
      <p:sp>
        <p:nvSpPr>
          <p:cNvPr id="4" name="TextBox 3"/>
          <p:cNvSpPr txBox="1">
            <a:spLocks noChangeArrowheads="1"/>
          </p:cNvSpPr>
          <p:nvPr/>
        </p:nvSpPr>
        <p:spPr bwMode="auto">
          <a:xfrm>
            <a:off x="2514600" y="2006601"/>
            <a:ext cx="2667000" cy="646331"/>
          </a:xfrm>
          <a:prstGeom prst="rect">
            <a:avLst/>
          </a:prstGeom>
          <a:noFill/>
          <a:ln w="28575">
            <a:solidFill>
              <a:srgbClr val="FF0000"/>
            </a:solidFill>
            <a:miter lim="800000"/>
            <a:headEnd/>
            <a:tailEnd/>
          </a:ln>
        </p:spPr>
        <p:txBody>
          <a:bodyPr>
            <a:spAutoFit/>
          </a:bodyPr>
          <a:lstStyle/>
          <a:p>
            <a:pPr algn="ctr"/>
            <a:r>
              <a:rPr lang="en-US" sz="3600" dirty="0">
                <a:latin typeface="Calibri" pitchFamily="34" charset="0"/>
              </a:rPr>
              <a:t>A. </a:t>
            </a:r>
            <a:r>
              <a:rPr lang="en-US" sz="3200" dirty="0" err="1">
                <a:latin typeface="Calibri" pitchFamily="34" charset="0"/>
              </a:rPr>
              <a:t>TabbedPage</a:t>
            </a:r>
            <a:endParaRPr lang="en-US" sz="2000" dirty="0">
              <a:latin typeface="Calibri" pitchFamily="34" charset="0"/>
            </a:endParaRPr>
          </a:p>
        </p:txBody>
      </p:sp>
      <p:sp>
        <p:nvSpPr>
          <p:cNvPr id="5" name="TextBox 4"/>
          <p:cNvSpPr txBox="1">
            <a:spLocks noChangeArrowheads="1"/>
          </p:cNvSpPr>
          <p:nvPr/>
        </p:nvSpPr>
        <p:spPr bwMode="auto">
          <a:xfrm>
            <a:off x="5791201" y="2006602"/>
            <a:ext cx="2951585" cy="1077218"/>
          </a:xfrm>
          <a:prstGeom prst="rect">
            <a:avLst/>
          </a:prstGeom>
          <a:noFill/>
          <a:ln w="28575">
            <a:solidFill>
              <a:srgbClr val="FF0000"/>
            </a:solidFill>
            <a:miter lim="800000"/>
            <a:headEnd/>
            <a:tailEnd/>
          </a:ln>
        </p:spPr>
        <p:txBody>
          <a:bodyPr wrap="square">
            <a:spAutoFit/>
          </a:bodyPr>
          <a:lstStyle/>
          <a:p>
            <a:pPr algn="ctr"/>
            <a:r>
              <a:rPr lang="en-US" sz="3600" dirty="0">
                <a:latin typeface="Calibri" pitchFamily="34" charset="0"/>
              </a:rPr>
              <a:t>B. </a:t>
            </a:r>
            <a:r>
              <a:rPr lang="en-US" sz="2800" dirty="0" err="1">
                <a:latin typeface="Calibri" pitchFamily="34" charset="0"/>
              </a:rPr>
              <a:t>MasterDetailPage</a:t>
            </a:r>
            <a:endParaRPr lang="en-US" sz="2800" dirty="0">
              <a:latin typeface="Calibri" pitchFamily="34" charset="0"/>
            </a:endParaRPr>
          </a:p>
        </p:txBody>
      </p:sp>
    </p:spTree>
    <p:extLst>
      <p:ext uri="{BB962C8B-B14F-4D97-AF65-F5344CB8AC3E}">
        <p14:creationId xmlns:p14="http://schemas.microsoft.com/office/powerpoint/2010/main" val="2678538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9EDCF03A94AC49921C3ABB7BDFCB3F" ma:contentTypeVersion="2" ma:contentTypeDescription="Create a new document." ma:contentTypeScope="" ma:versionID="c7a6a286c8d6145848d913063d60edc5">
  <xsd:schema xmlns:xsd="http://www.w3.org/2001/XMLSchema" xmlns:xs="http://www.w3.org/2001/XMLSchema" xmlns:p="http://schemas.microsoft.com/office/2006/metadata/properties" xmlns:ns2="204b01a4-1b46-4c78-96b4-48c9e96830a3" targetNamespace="http://schemas.microsoft.com/office/2006/metadata/properties" ma:root="true" ma:fieldsID="21ec870ac1ead7621c68ba89b76a63d5" ns2:_="">
    <xsd:import namespace="204b01a4-1b46-4c78-96b4-48c9e96830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01a4-1b46-4c78-96b4-48c9e96830a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77C9E3-1B06-46F1-B79D-4B433ADBAE5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204b01a4-1b46-4c78-96b4-48c9e96830a3"/>
    <ds:schemaRef ds:uri="http://www.w3.org/XML/1998/namespace"/>
  </ds:schemaRefs>
</ds:datastoreItem>
</file>

<file path=customXml/itemProps2.xml><?xml version="1.0" encoding="utf-8"?>
<ds:datastoreItem xmlns:ds="http://schemas.openxmlformats.org/officeDocument/2006/customXml" ds:itemID="{4CAA2E6C-506C-44BF-98B5-373FEE3DCA88}">
  <ds:schemaRefs>
    <ds:schemaRef ds:uri="http://schemas.microsoft.com/sharepoint/v3/contenttype/forms"/>
  </ds:schemaRefs>
</ds:datastoreItem>
</file>

<file path=customXml/itemProps3.xml><?xml version="1.0" encoding="utf-8"?>
<ds:datastoreItem xmlns:ds="http://schemas.openxmlformats.org/officeDocument/2006/customXml" ds:itemID="{1C9675AA-813E-4176-ABB1-5ACB293EB4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01a4-1b46-4c78-96b4-48c9e9683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17812</TotalTime>
  <Words>595</Words>
  <Application>Microsoft Office PowerPoint</Application>
  <PresentationFormat>Panorámica</PresentationFormat>
  <Paragraphs>88</Paragraphs>
  <Slides>25</Slides>
  <Notes>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25</vt:i4>
      </vt:variant>
    </vt:vector>
  </HeadingPairs>
  <TitlesOfParts>
    <vt:vector size="35" baseType="lpstr">
      <vt:lpstr>Tw Cen MT</vt:lpstr>
      <vt:lpstr>Open Sans</vt:lpstr>
      <vt:lpstr>Segoe UI Light</vt:lpstr>
      <vt:lpstr>Segoe UI</vt:lpstr>
      <vt:lpstr>Helvetica35-Thin</vt:lpstr>
      <vt:lpstr>Arial</vt:lpstr>
      <vt:lpstr>Courier New</vt:lpstr>
      <vt:lpstr>Roboto</vt:lpstr>
      <vt:lpstr>Calibri</vt:lpstr>
      <vt:lpstr>ThemeLight</vt:lpstr>
      <vt:lpstr>Aprendiendo Xamarin!</vt:lpstr>
      <vt:lpstr>Presentación de PowerPoint</vt:lpstr>
      <vt:lpstr>¿En qué consiste?</vt:lpstr>
      <vt:lpstr>Las reglas</vt:lpstr>
      <vt:lpstr>¿Qué lenguaje utilizamos para diseñar las vistas en Xamarin.Forms? </vt:lpstr>
      <vt:lpstr>¿Cuántos proyectos (por defecto) componen una App Xamarin.Forms (enWindows)? </vt:lpstr>
      <vt:lpstr>Xamarin.Forms crea un único binario válido para todas las plataformas </vt:lpstr>
      <vt:lpstr>¿Vistas nativas? </vt:lpstr>
      <vt:lpstr>En Xamarin.Forms para añadir una página con pestañas… </vt:lpstr>
      <vt:lpstr>Se debe llamar a _______________ antes de usar Xamarin.Forms</vt:lpstr>
      <vt:lpstr>¿Qué patron solemos aplicar en el Desarrollo de nuestras Apps Xamarin.Forms? </vt:lpstr>
      <vt:lpstr>En X.F para establecer la página a la que se realiza la navegación inicial debemos llamar a… </vt:lpstr>
      <vt:lpstr>¿Qué lenguaje utilizamos para desarrollar la lógica en Xamarin.Forms? </vt:lpstr>
      <vt:lpstr>¿Qué utilizamos para aplicar cambios específos en la UI por plataforma? </vt:lpstr>
      <vt:lpstr>¿Todo el código de Xamarin es 100% compartido? </vt:lpstr>
      <vt:lpstr>¿Qué control no existe en Xamarin.Forms? </vt:lpstr>
      <vt:lpstr>¿Xamarin Live Player permite lanzar Apps iOS sin conexión a un Mac? </vt:lpstr>
      <vt:lpstr>¿Qué plataforma se añade a Xamarin.Forms? </vt:lpstr>
      <vt:lpstr>¿En que plataformas esta disponible Xamarin Live Player?</vt:lpstr>
      <vt:lpstr>¿Cómo establecemos el context en Xamarin.Forms? </vt:lpstr>
      <vt:lpstr>¿Se tiene 100% de acceso a APIs nativas con Xamarin?</vt:lpstr>
      <vt:lpstr>Enhorabuena!</vt:lpstr>
      <vt:lpstr>Presentación de PowerPoint</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Assin Sunye</dc:creator>
  <cp:lastModifiedBy>Javier Suárez Ruiz</cp:lastModifiedBy>
  <cp:revision>929</cp:revision>
  <dcterms:created xsi:type="dcterms:W3CDTF">2015-09-03T07:07:39Z</dcterms:created>
  <dcterms:modified xsi:type="dcterms:W3CDTF">2018-02-16T19:30:08Z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0x0101000B9EDCF03A94AC49921C3ABB7BDFCB3F</vt:lpwstr>
  </property>
</Properties>
</file>